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slides/slide31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2.xml" ContentType="application/vnd.openxmlformats-officedocument.presentationml.slide+xml"/>
  <Override PartName="/ppt/presentation.xml" ContentType="application/vnd.openxmlformats-officedocument.presentationml.presentation.main+xml"/>
  <Override PartName="/ppt/slides/slide3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1.xml" ContentType="application/vnd.openxmlformats-officedocument.presentationml.slide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slideMasters/slideMaster12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4.xml" ContentType="application/vnd.openxmlformats-officedocument.presentationml.slideMaster+xml"/>
  <Override PartName="/ppt/notesSlides/notesSlide4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0.xml" ContentType="application/vnd.openxmlformats-officedocument.presentationml.notesSlide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charts/chart1.xml" ContentType="application/vnd.openxmlformats-officedocument.drawingml.chart+xml"/>
  <Override PartName="/ppt/theme/theme19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765" r:id="rId4"/>
    <p:sldMasterId id="2147483773" r:id="rId5"/>
    <p:sldMasterId id="2147483767" r:id="rId6"/>
    <p:sldMasterId id="2147483769" r:id="rId7"/>
    <p:sldMasterId id="2147483771" r:id="rId8"/>
    <p:sldMasterId id="2147483775" r:id="rId9"/>
    <p:sldMasterId id="2147483777" r:id="rId10"/>
    <p:sldMasterId id="2147483779" r:id="rId11"/>
    <p:sldMasterId id="2147483781" r:id="rId12"/>
    <p:sldMasterId id="2147483783" r:id="rId13"/>
    <p:sldMasterId id="2147483785" r:id="rId14"/>
    <p:sldMasterId id="2147483787" r:id="rId15"/>
    <p:sldMasterId id="2147483789" r:id="rId16"/>
    <p:sldMasterId id="2147483791" r:id="rId17"/>
    <p:sldMasterId id="2147483793" r:id="rId18"/>
    <p:sldMasterId id="2147483795" r:id="rId19"/>
    <p:sldMasterId id="2147483797" r:id="rId20"/>
  </p:sldMasterIdLst>
  <p:notesMasterIdLst>
    <p:notesMasterId r:id="rId61"/>
  </p:notesMasterIdLst>
  <p:handoutMasterIdLst>
    <p:handoutMasterId r:id="rId62"/>
  </p:handoutMasterIdLst>
  <p:sldIdLst>
    <p:sldId id="1551" r:id="rId21"/>
    <p:sldId id="1461" r:id="rId22"/>
    <p:sldId id="1571" r:id="rId23"/>
    <p:sldId id="1360" r:id="rId24"/>
    <p:sldId id="1355" r:id="rId25"/>
    <p:sldId id="1361" r:id="rId26"/>
    <p:sldId id="1362" r:id="rId27"/>
    <p:sldId id="1459" r:id="rId28"/>
    <p:sldId id="1456" r:id="rId29"/>
    <p:sldId id="1469" r:id="rId30"/>
    <p:sldId id="1537" r:id="rId31"/>
    <p:sldId id="1573" r:id="rId32"/>
    <p:sldId id="1497" r:id="rId33"/>
    <p:sldId id="1498" r:id="rId34"/>
    <p:sldId id="1499" r:id="rId35"/>
    <p:sldId id="1550" r:id="rId36"/>
    <p:sldId id="1574" r:id="rId37"/>
    <p:sldId id="1462" r:id="rId38"/>
    <p:sldId id="1567" r:id="rId39"/>
    <p:sldId id="1575" r:id="rId40"/>
    <p:sldId id="1464" r:id="rId41"/>
    <p:sldId id="1557" r:id="rId42"/>
    <p:sldId id="1538" r:id="rId43"/>
    <p:sldId id="1527" r:id="rId44"/>
    <p:sldId id="1562" r:id="rId45"/>
    <p:sldId id="1547" r:id="rId46"/>
    <p:sldId id="1525" r:id="rId47"/>
    <p:sldId id="1529" r:id="rId48"/>
    <p:sldId id="1530" r:id="rId49"/>
    <p:sldId id="1569" r:id="rId50"/>
    <p:sldId id="1520" r:id="rId51"/>
    <p:sldId id="1568" r:id="rId52"/>
    <p:sldId id="1521" r:id="rId53"/>
    <p:sldId id="1548" r:id="rId54"/>
    <p:sldId id="1572" r:id="rId55"/>
    <p:sldId id="1539" r:id="rId56"/>
    <p:sldId id="1540" r:id="rId57"/>
    <p:sldId id="1554" r:id="rId58"/>
    <p:sldId id="1570" r:id="rId59"/>
    <p:sldId id="1397" r:id="rId60"/>
  </p:sldIdLst>
  <p:sldSz cx="9144000" cy="6858000" type="screen4x3"/>
  <p:notesSz cx="6807200" cy="9939338"/>
  <p:embeddedFontLst>
    <p:embeddedFont>
      <p:font typeface="HGP創英角ｺﾞｼｯｸUB" panose="020B0900000000000000" pitchFamily="50" charset="-128"/>
      <p:regular r:id="rId63"/>
    </p:embeddedFont>
    <p:embeddedFont>
      <p:font typeface="Tahoma" panose="020B0604030504040204" pitchFamily="34" charset="0"/>
      <p:regular r:id="rId64"/>
      <p:bold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entury" panose="02040604050505020304" pitchFamily="18" charset="0"/>
      <p:regular r:id="rId70"/>
    </p:embeddedFont>
    <p:embeddedFont>
      <p:font typeface="Lucida Sans Unicode" panose="020B0602030504020204" pitchFamily="34" charset="0"/>
      <p:regular r:id="rId71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4110">
          <p15:clr>
            <a:srgbClr val="A4A3A4"/>
          </p15:clr>
        </p15:guide>
        <p15:guide id="4" orient="horz" pos="527">
          <p15:clr>
            <a:srgbClr val="A4A3A4"/>
          </p15:clr>
        </p15:guide>
        <p15:guide id="5" orient="horz" pos="4065">
          <p15:clr>
            <a:srgbClr val="A4A3A4"/>
          </p15:clr>
        </p15:guide>
        <p15:guide id="6" pos="158" userDrawn="1">
          <p15:clr>
            <a:srgbClr val="A4A3A4"/>
          </p15:clr>
        </p15:guide>
        <p15:guide id="7" pos="5602" userDrawn="1">
          <p15:clr>
            <a:srgbClr val="A4A3A4"/>
          </p15:clr>
        </p15:guide>
        <p15:guide id="8" orient="horz" pos="4319">
          <p15:clr>
            <a:srgbClr val="A4A3A4"/>
          </p15:clr>
        </p15:guide>
        <p15:guide id="9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37" userDrawn="1">
          <p15:clr>
            <a:srgbClr val="A4A3A4"/>
          </p15:clr>
        </p15:guide>
        <p15:guide id="2" pos="1453" userDrawn="1">
          <p15:clr>
            <a:srgbClr val="A4A3A4"/>
          </p15:clr>
        </p15:guide>
        <p15:guide id="3" orient="horz" pos="4566" userDrawn="1">
          <p15:clr>
            <a:srgbClr val="A4A3A4"/>
          </p15:clr>
        </p15:guide>
        <p15:guide id="4" pos="1481" userDrawn="1">
          <p15:clr>
            <a:srgbClr val="A4A3A4"/>
          </p15:clr>
        </p15:guide>
        <p15:guide id="5" orient="horz" pos="3109" userDrawn="1">
          <p15:clr>
            <a:srgbClr val="A4A3A4"/>
          </p15:clr>
        </p15:guide>
        <p15:guide id="6" orient="horz" pos="3129" userDrawn="1">
          <p15:clr>
            <a:srgbClr val="A4A3A4"/>
          </p15:clr>
        </p15:guide>
        <p15:guide id="7" pos="2101" userDrawn="1">
          <p15:clr>
            <a:srgbClr val="A4A3A4"/>
          </p15:clr>
        </p15:guide>
        <p15:guide id="8" pos="2143" userDrawn="1">
          <p15:clr>
            <a:srgbClr val="A4A3A4"/>
          </p15:clr>
        </p15:guide>
        <p15:guide id="9" orient="horz" pos="4671">
          <p15:clr>
            <a:srgbClr val="A4A3A4"/>
          </p15:clr>
        </p15:guide>
        <p15:guide id="10" orient="horz" pos="4701">
          <p15:clr>
            <a:srgbClr val="A4A3A4"/>
          </p15:clr>
        </p15:guide>
        <p15:guide id="11" orient="horz" pos="3201">
          <p15:clr>
            <a:srgbClr val="A4A3A4"/>
          </p15:clr>
        </p15:guide>
        <p15:guide id="12" orient="horz" pos="3221">
          <p15:clr>
            <a:srgbClr val="A4A3A4"/>
          </p15:clr>
        </p15:guide>
        <p15:guide id="13" pos="1516">
          <p15:clr>
            <a:srgbClr val="A4A3A4"/>
          </p15:clr>
        </p15:guide>
        <p15:guide id="14" pos="1545">
          <p15:clr>
            <a:srgbClr val="A4A3A4"/>
          </p15:clr>
        </p15:guide>
        <p15:guide id="15" pos="2192">
          <p15:clr>
            <a:srgbClr val="A4A3A4"/>
          </p15:clr>
        </p15:guide>
        <p15:guide id="16" pos="2236">
          <p15:clr>
            <a:srgbClr val="A4A3A4"/>
          </p15:clr>
        </p15:guide>
        <p15:guide id="17" orient="horz" pos="4407">
          <p15:clr>
            <a:srgbClr val="A4A3A4"/>
          </p15:clr>
        </p15:guide>
        <p15:guide id="18" orient="horz" pos="4435">
          <p15:clr>
            <a:srgbClr val="A4A3A4"/>
          </p15:clr>
        </p15:guide>
        <p15:guide id="19" orient="horz" pos="3020">
          <p15:clr>
            <a:srgbClr val="A4A3A4"/>
          </p15:clr>
        </p15:guide>
        <p15:guide id="20" orient="horz" pos="3039">
          <p15:clr>
            <a:srgbClr val="A4A3A4"/>
          </p15:clr>
        </p15:guide>
        <p15:guide id="21" pos="1393">
          <p15:clr>
            <a:srgbClr val="A4A3A4"/>
          </p15:clr>
        </p15:guide>
        <p15:guide id="22" pos="1419">
          <p15:clr>
            <a:srgbClr val="A4A3A4"/>
          </p15:clr>
        </p15:guide>
        <p15:guide id="23" pos="2014">
          <p15:clr>
            <a:srgbClr val="A4A3A4"/>
          </p15:clr>
        </p15:guide>
        <p15:guide id="24" pos="205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hiddenSlides="1" scaleToFitPaper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ED905"/>
    <a:srgbClr val="1FED24"/>
    <a:srgbClr val="F6F5C1"/>
    <a:srgbClr val="F5F3B3"/>
    <a:srgbClr val="08680A"/>
    <a:srgbClr val="F2F2AC"/>
    <a:srgbClr val="DFDF7B"/>
    <a:srgbClr val="FFFFC1"/>
    <a:srgbClr val="3763A3"/>
    <a:srgbClr val="062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8" autoAdjust="0"/>
    <p:restoredTop sz="86406" autoAdjust="0"/>
  </p:normalViewPr>
  <p:slideViewPr>
    <p:cSldViewPr>
      <p:cViewPr varScale="1">
        <p:scale>
          <a:sx n="60" d="100"/>
          <a:sy n="60" d="100"/>
        </p:scale>
        <p:origin x="1528" y="56"/>
      </p:cViewPr>
      <p:guideLst>
        <p:guide orient="horz" pos="4110"/>
        <p:guide orient="horz" pos="527"/>
        <p:guide orient="horz" pos="4065"/>
        <p:guide pos="158"/>
        <p:guide pos="5602"/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-58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870" y="-84"/>
      </p:cViewPr>
      <p:guideLst>
        <p:guide orient="horz" pos="4537"/>
        <p:guide pos="1453"/>
        <p:guide orient="horz" pos="4566"/>
        <p:guide pos="1481"/>
        <p:guide orient="horz" pos="3109"/>
        <p:guide orient="horz" pos="3129"/>
        <p:guide pos="2101"/>
        <p:guide pos="2143"/>
        <p:guide orient="horz" pos="4671"/>
        <p:guide orient="horz" pos="4701"/>
        <p:guide orient="horz" pos="3201"/>
        <p:guide orient="horz" pos="3221"/>
        <p:guide pos="1516"/>
        <p:guide pos="1545"/>
        <p:guide pos="2192"/>
        <p:guide pos="2236"/>
        <p:guide orient="horz" pos="4407"/>
        <p:guide orient="horz" pos="4435"/>
        <p:guide orient="horz" pos="3020"/>
        <p:guide orient="horz" pos="3039"/>
        <p:guide pos="1393"/>
        <p:guide pos="1419"/>
        <p:guide pos="2014"/>
        <p:guide pos="205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font" Target="fonts/font4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1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font" Target="fonts/font5.fntdata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handoutMaster" Target="handoutMasters/handoutMaster1.xml"/><Relationship Id="rId70" Type="http://schemas.openxmlformats.org/officeDocument/2006/relationships/font" Target="fonts/font8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font" Target="fonts/font3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customXml" Target="../customXml/item4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受注高</c:v>
                </c:pt>
              </c:strCache>
            </c:strRef>
          </c:tx>
          <c:spPr>
            <a:solidFill>
              <a:srgbClr val="80C536"/>
            </a:solidFill>
          </c:spPr>
          <c:invertIfNegative val="0"/>
          <c:dPt>
            <c:idx val="2"/>
            <c:invertIfNegative val="0"/>
            <c:bubble3D val="0"/>
            <c:spPr>
              <a:pattFill prst="pct50">
                <a:fgClr>
                  <a:srgbClr val="80C536"/>
                </a:fgClr>
                <a:bgClr>
                  <a:schemeClr val="bg1"/>
                </a:bgClr>
              </a:pattFill>
            </c:spPr>
          </c:dPt>
          <c:dPt>
            <c:idx val="5"/>
            <c:invertIfNegative val="0"/>
            <c:bubble3D val="0"/>
            <c:spPr>
              <a:pattFill prst="pct60">
                <a:fgClr>
                  <a:srgbClr val="80C536"/>
                </a:fgClr>
                <a:bgClr>
                  <a:schemeClr val="bg1"/>
                </a:bgClr>
              </a:patt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8871832481224184E-2"/>
                  <c:y val="9.26209316985050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9033588432652593E-3"/>
                  <c:y val="6.174728779900334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0161755951428406E-2"/>
                  <c:y val="-4.0135980168910436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1600" dirty="0"/>
                      <a:t>114,320</a:t>
                    </a:r>
                    <a:r>
                      <a:rPr lang="en-US" altLang="en-US" dirty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_);[Red]\(#,##0\)" sourceLinked="0"/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Sheet1!$A$3:$A$5</c:f>
              <c:strCache>
                <c:ptCount val="3"/>
                <c:pt idx="0">
                  <c:v>2017年度</c:v>
                </c:pt>
                <c:pt idx="1">
                  <c:v>2018年度</c:v>
                </c:pt>
                <c:pt idx="2">
                  <c:v>2019年度計画</c:v>
                </c:pt>
              </c:strCache>
            </c:strRef>
          </c:cat>
          <c:val>
            <c:numRef>
              <c:f>Sheet1!$B$3:$B$5</c:f>
              <c:numCache>
                <c:formatCode>#,##0</c:formatCode>
                <c:ptCount val="3"/>
                <c:pt idx="0">
                  <c:v>114320</c:v>
                </c:pt>
                <c:pt idx="1">
                  <c:v>120530</c:v>
                </c:pt>
                <c:pt idx="2">
                  <c:v>115000</c:v>
                </c:pt>
              </c:numCache>
            </c:numRef>
          </c:val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完工高</c:v>
                </c:pt>
              </c:strCache>
            </c:strRef>
          </c:tx>
          <c:spPr>
            <a:solidFill>
              <a:srgbClr val="458EE0"/>
            </a:solidFill>
          </c:spPr>
          <c:invertIfNegative val="0"/>
          <c:dPt>
            <c:idx val="2"/>
            <c:invertIfNegative val="0"/>
            <c:bubble3D val="0"/>
            <c:spPr>
              <a:pattFill prst="pct50">
                <a:fgClr>
                  <a:srgbClr val="458EE0"/>
                </a:fgClr>
                <a:bgClr>
                  <a:schemeClr val="bg1"/>
                </a:bgClr>
              </a:pattFill>
            </c:spPr>
          </c:dPt>
          <c:dPt>
            <c:idx val="5"/>
            <c:invertIfNegative val="0"/>
            <c:bubble3D val="0"/>
            <c:spPr>
              <a:pattFill prst="pct70">
                <a:fgClr>
                  <a:srgbClr val="458EE0"/>
                </a:fgClr>
                <a:bgClr>
                  <a:schemeClr val="bg1"/>
                </a:bgClr>
              </a:pattFill>
            </c:spPr>
          </c:dPt>
          <c:dLbls>
            <c:dLbl>
              <c:idx val="6"/>
              <c:tx>
                <c:rich>
                  <a:bodyPr/>
                  <a:lstStyle/>
                  <a:p>
                    <a:r>
                      <a:rPr lang="en-US" altLang="en-US" sz="1600" dirty="0"/>
                      <a:t>111,742</a:t>
                    </a:r>
                    <a:r>
                      <a:rPr lang="en-US" altLang="en-US" dirty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_);[Red]\(#,##0\)" sourceLinked="0"/>
            <c:spPr>
              <a:noFill/>
            </c:spPr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Sheet1!$A$3:$A$5</c:f>
              <c:strCache>
                <c:ptCount val="3"/>
                <c:pt idx="0">
                  <c:v>2017年度</c:v>
                </c:pt>
                <c:pt idx="1">
                  <c:v>2018年度</c:v>
                </c:pt>
                <c:pt idx="2">
                  <c:v>2019年度計画</c:v>
                </c:pt>
              </c:strCache>
            </c:strRef>
          </c:cat>
          <c:val>
            <c:numRef>
              <c:f>Sheet1!$C$3:$C$5</c:f>
              <c:numCache>
                <c:formatCode>#,##0</c:formatCode>
                <c:ptCount val="3"/>
                <c:pt idx="0">
                  <c:v>111742</c:v>
                </c:pt>
                <c:pt idx="1">
                  <c:v>122389</c:v>
                </c:pt>
                <c:pt idx="2">
                  <c:v>115000</c:v>
                </c:pt>
              </c:numCache>
            </c:numRef>
          </c:val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次期繰越高</c:v>
                </c:pt>
              </c:strCache>
            </c:strRef>
          </c:tx>
          <c:spPr>
            <a:solidFill>
              <a:srgbClr val="B479A2"/>
            </a:solidFill>
          </c:spPr>
          <c:invertIfNegative val="0"/>
          <c:dPt>
            <c:idx val="2"/>
            <c:invertIfNegative val="0"/>
            <c:bubble3D val="0"/>
            <c:spPr>
              <a:pattFill prst="pct50">
                <a:fgClr>
                  <a:srgbClr val="B479A2"/>
                </a:fgClr>
                <a:bgClr>
                  <a:schemeClr val="bg1"/>
                </a:bgClr>
              </a:pattFill>
            </c:spPr>
          </c:dPt>
          <c:dPt>
            <c:idx val="5"/>
            <c:invertIfNegative val="0"/>
            <c:bubble3D val="0"/>
            <c:spPr>
              <a:pattFill prst="pct70">
                <a:fgClr>
                  <a:srgbClr val="B479A2"/>
                </a:fgClr>
                <a:bgClr>
                  <a:schemeClr val="bg1"/>
                </a:bgClr>
              </a:patt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2583971081631475E-3"/>
                  <c:y val="-9.26209316985050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9155188246097336E-3"/>
                  <c:y val="-2.91329634201554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6130229589387332E-2"/>
                  <c:y val="-4.0135737069352174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1600" dirty="0"/>
                      <a:t>87,064</a:t>
                    </a:r>
                    <a:r>
                      <a:rPr lang="en-US" altLang="en-US" dirty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Sheet1!$A$3:$A$5</c:f>
              <c:strCache>
                <c:ptCount val="3"/>
                <c:pt idx="0">
                  <c:v>2017年度</c:v>
                </c:pt>
                <c:pt idx="1">
                  <c:v>2018年度</c:v>
                </c:pt>
                <c:pt idx="2">
                  <c:v>2019年度計画</c:v>
                </c:pt>
              </c:strCache>
            </c:strRef>
          </c:cat>
          <c:val>
            <c:numRef>
              <c:f>Sheet1!$D$3:$D$5</c:f>
              <c:numCache>
                <c:formatCode>#,##0</c:formatCode>
                <c:ptCount val="3"/>
                <c:pt idx="0">
                  <c:v>87064</c:v>
                </c:pt>
                <c:pt idx="1">
                  <c:v>85204</c:v>
                </c:pt>
                <c:pt idx="2">
                  <c:v>85204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4"/>
        <c:overlap val="-20"/>
        <c:axId val="454155024"/>
        <c:axId val="454155416"/>
      </c:barChart>
      <c:lineChart>
        <c:grouping val="standard"/>
        <c:varyColors val="0"/>
        <c:ser>
          <c:idx val="3"/>
          <c:order val="3"/>
          <c:tx>
            <c:strRef>
              <c:f>Sheet1!$E$2</c:f>
              <c:strCache>
                <c:ptCount val="1"/>
                <c:pt idx="0">
                  <c:v>当期純利益</c:v>
                </c:pt>
              </c:strCache>
            </c:strRef>
          </c:tx>
          <c:spPr>
            <a:ln w="31750">
              <a:solidFill>
                <a:srgbClr val="FFD13F"/>
              </a:solidFill>
            </a:ln>
          </c:spPr>
          <c:marker>
            <c:symbol val="square"/>
            <c:size val="8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Pt>
            <c:idx val="0"/>
            <c:bubble3D val="0"/>
            <c:spPr>
              <a:ln w="31750"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ln w="31750">
                <a:solidFill>
                  <a:srgbClr val="FFD13F"/>
                </a:solidFill>
                <a:prstDash val="dash"/>
              </a:ln>
            </c:spPr>
          </c:dPt>
          <c:dPt>
            <c:idx val="5"/>
            <c:bubble3D val="0"/>
            <c:spPr>
              <a:ln w="31750">
                <a:solidFill>
                  <a:srgbClr val="FFD13F"/>
                </a:solidFill>
                <a:prstDash val="dash"/>
              </a:ln>
            </c:spPr>
          </c:dPt>
          <c:dLbls>
            <c:dLbl>
              <c:idx val="3"/>
              <c:tx>
                <c:rich>
                  <a:bodyPr/>
                  <a:lstStyle/>
                  <a:p>
                    <a:r>
                      <a:rPr lang="en-US" altLang="en-US" dirty="0" smtClean="0">
                        <a:solidFill>
                          <a:schemeClr val="tx1"/>
                        </a:solidFill>
                      </a:rPr>
                      <a:t>3,</a:t>
                    </a:r>
                    <a:r>
                      <a:rPr lang="en-US" altLang="ja-JP" dirty="0" smtClean="0">
                        <a:solidFill>
                          <a:schemeClr val="tx1"/>
                        </a:solidFill>
                      </a:rPr>
                      <a:t>700</a:t>
                    </a:r>
                    <a:endParaRPr lang="en-US" alt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altLang="ja-JP" dirty="0" smtClean="0">
                        <a:solidFill>
                          <a:schemeClr val="tx1"/>
                        </a:solidFill>
                      </a:rPr>
                      <a:t>3</a:t>
                    </a:r>
                    <a:r>
                      <a:rPr lang="en-US" altLang="en-US" dirty="0" smtClean="0">
                        <a:solidFill>
                          <a:schemeClr val="tx1"/>
                        </a:solidFill>
                      </a:rPr>
                      <a:t>,</a:t>
                    </a:r>
                    <a:r>
                      <a:rPr lang="en-US" altLang="ja-JP" dirty="0" smtClean="0">
                        <a:solidFill>
                          <a:schemeClr val="tx1"/>
                        </a:solidFill>
                      </a:rPr>
                      <a:t>095</a:t>
                    </a:r>
                    <a:endParaRPr lang="en-US" alt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altLang="en-US" sz="1600" dirty="0" smtClean="0">
                        <a:solidFill>
                          <a:schemeClr val="tx1"/>
                        </a:solidFill>
                      </a:rPr>
                      <a:t>3,449</a:t>
                    </a:r>
                    <a:r>
                      <a:rPr lang="en-US" altLang="en-US" dirty="0" smtClean="0">
                        <a:solidFill>
                          <a:schemeClr val="tx1"/>
                        </a:solidFill>
                      </a:rPr>
                      <a:t> </a:t>
                    </a:r>
                    <a:endParaRPr lang="en-US" alt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effectLst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Sheet1!$A$3:$A$5</c:f>
              <c:strCache>
                <c:ptCount val="3"/>
                <c:pt idx="0">
                  <c:v>2017年度</c:v>
                </c:pt>
                <c:pt idx="1">
                  <c:v>2018年度</c:v>
                </c:pt>
                <c:pt idx="2">
                  <c:v>2019年度計画</c:v>
                </c:pt>
              </c:strCache>
            </c:strRef>
          </c:cat>
          <c:val>
            <c:numRef>
              <c:f>Sheet1!$E$3:$E$5</c:f>
              <c:numCache>
                <c:formatCode>#,##0</c:formatCode>
                <c:ptCount val="3"/>
                <c:pt idx="0">
                  <c:v>3449</c:v>
                </c:pt>
                <c:pt idx="1">
                  <c:v>3095</c:v>
                </c:pt>
                <c:pt idx="2">
                  <c:v>3700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Sheet1!$F$2</c:f>
              <c:strCache>
                <c:ptCount val="1"/>
                <c:pt idx="0">
                  <c:v>ROE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  <a:prstDash val="dash"/>
            </a:ln>
          </c:spPr>
          <c:marker>
            <c:symbol val="diamond"/>
            <c:size val="9"/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marker>
          <c:dPt>
            <c:idx val="5"/>
            <c:bubble3D val="0"/>
          </c:dPt>
          <c:dLbls>
            <c:dLbl>
              <c:idx val="0"/>
              <c:layout>
                <c:manualLayout>
                  <c:x val="-3.9195344384080996E-2"/>
                  <c:y val="-6.7922016578903677E-2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dirty="0" smtClean="0"/>
                      <a:t>8.4%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2098817532812527E-2"/>
                  <c:y val="-7.1009380968853841E-2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dirty="0" smtClean="0"/>
                      <a:t>7.2%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9842368189794732E-2"/>
                  <c:y val="-6.4834652188953512E-2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dirty="0" smtClean="0"/>
                      <a:t>8.0%</a:t>
                    </a:r>
                    <a:r>
                      <a:rPr lang="ja-JP" altLang="en-US" dirty="0" smtClean="0"/>
                      <a:t>以上</a:t>
                    </a:r>
                    <a:endParaRPr lang="ja-JP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0485382159751384E-2"/>
                  <c:y val="-7.1009380968853841E-2"/>
                </c:manualLayout>
              </c:layout>
              <c:tx>
                <c:rich>
                  <a:bodyPr/>
                  <a:lstStyle/>
                  <a:p>
                    <a:pPr>
                      <a:defRPr sz="1200" b="1" baseline="0"/>
                    </a:pPr>
                    <a:r>
                      <a:rPr lang="en-US" altLang="ja-JP" b="1" dirty="0" smtClean="0"/>
                      <a:t>8.0</a:t>
                    </a:r>
                    <a:r>
                      <a:rPr lang="en-US" altLang="en-US" b="1" dirty="0" smtClean="0"/>
                      <a:t>%</a:t>
                    </a:r>
                    <a:endParaRPr lang="en-US" altLang="en-US" b="1" dirty="0"/>
                  </a:p>
                </c:rich>
              </c:tx>
              <c:numFmt formatCode="General" sourceLinked="0"/>
              <c:spPr>
                <a:solidFill>
                  <a:srgbClr val="FFFF00"/>
                </a:solidFill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General" sourceLinked="0"/>
            <c:spPr>
              <a:solidFill>
                <a:srgbClr val="FFFF00"/>
              </a:solidFill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Sheet1!$A$3:$A$5</c:f>
              <c:strCache>
                <c:ptCount val="3"/>
                <c:pt idx="0">
                  <c:v>2017年度</c:v>
                </c:pt>
                <c:pt idx="1">
                  <c:v>2018年度</c:v>
                </c:pt>
                <c:pt idx="2">
                  <c:v>2019年度計画</c:v>
                </c:pt>
              </c:strCache>
            </c:strRef>
          </c:cat>
          <c:val>
            <c:numRef>
              <c:f>Sheet1!$F$3:$F$5</c:f>
              <c:numCache>
                <c:formatCode>#,##0_);[Red]\(#,##0\)</c:formatCode>
                <c:ptCount val="3"/>
                <c:pt idx="0">
                  <c:v>1214</c:v>
                </c:pt>
                <c:pt idx="1">
                  <c:v>1065.9512195121952</c:v>
                </c:pt>
                <c:pt idx="2">
                  <c:v>1184.3902439024391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4160512"/>
        <c:axId val="454159728"/>
      </c:lineChart>
      <c:catAx>
        <c:axId val="454155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ja-JP"/>
          </a:p>
        </c:txPr>
        <c:crossAx val="454155416"/>
        <c:crosses val="autoZero"/>
        <c:auto val="1"/>
        <c:lblAlgn val="ctr"/>
        <c:lblOffset val="100"/>
        <c:noMultiLvlLbl val="0"/>
      </c:catAx>
      <c:valAx>
        <c:axId val="454155416"/>
        <c:scaling>
          <c:orientation val="minMax"/>
          <c:max val="1600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454155024"/>
        <c:crosses val="autoZero"/>
        <c:crossBetween val="between"/>
        <c:minorUnit val="5000"/>
      </c:valAx>
      <c:valAx>
        <c:axId val="454159728"/>
        <c:scaling>
          <c:orientation val="minMax"/>
          <c:max val="8000"/>
        </c:scaling>
        <c:delete val="0"/>
        <c:axPos val="r"/>
        <c:majorGridlines>
          <c:spPr>
            <a:ln w="6350"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numFmt formatCode="#,##0_);[Red]\(#,##0\)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454160512"/>
        <c:crosses val="max"/>
        <c:crossBetween val="between"/>
        <c:majorUnit val="1000"/>
      </c:valAx>
      <c:catAx>
        <c:axId val="454160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5415972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1" y="5"/>
            <a:ext cx="2950375" cy="497367"/>
          </a:xfrm>
          <a:prstGeom prst="rect">
            <a:avLst/>
          </a:prstGeom>
        </p:spPr>
        <p:txBody>
          <a:bodyPr vert="horz" lIns="92448" tIns="46224" rIns="92448" bIns="46224" rtlCol="0"/>
          <a:lstStyle>
            <a:lvl1pPr algn="l">
              <a:defRPr sz="1200"/>
            </a:lvl1pPr>
          </a:lstStyle>
          <a:p>
            <a:r>
              <a:rPr kumimoji="1" lang="ja-JP" altLang="en-US" smtClean="0">
                <a:latin typeface="Arial" panose="020B0604020202020204" pitchFamily="34" charset="0"/>
              </a:rPr>
              <a:t>決算説明会スライド抜粋</a:t>
            </a:r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5221" y="5"/>
            <a:ext cx="2950374" cy="497367"/>
          </a:xfrm>
          <a:prstGeom prst="rect">
            <a:avLst/>
          </a:prstGeom>
        </p:spPr>
        <p:txBody>
          <a:bodyPr vert="horz" lIns="92448" tIns="46224" rIns="92448" bIns="46224" rtlCol="0"/>
          <a:lstStyle>
            <a:lvl1pPr algn="r">
              <a:defRPr sz="1200"/>
            </a:lvl1pPr>
          </a:lstStyle>
          <a:p>
            <a:r>
              <a:rPr kumimoji="1" lang="en-US" altLang="ja-JP" smtClean="0">
                <a:latin typeface="Arial" panose="020B0604020202020204" pitchFamily="34" charset="0"/>
              </a:rPr>
              <a:t>2017/5/9</a:t>
            </a:r>
            <a:r>
              <a:rPr kumimoji="1" lang="ja-JP" altLang="en-US" smtClean="0">
                <a:latin typeface="Arial" panose="020B0604020202020204" pitchFamily="34" charset="0"/>
              </a:rPr>
              <a:t>　経営会議資料　経営企画本部</a:t>
            </a:r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11" y="9440376"/>
            <a:ext cx="2950375" cy="497366"/>
          </a:xfrm>
          <a:prstGeom prst="rect">
            <a:avLst/>
          </a:prstGeom>
        </p:spPr>
        <p:txBody>
          <a:bodyPr vert="horz" lIns="92448" tIns="46224" rIns="92448" bIns="46224" rtlCol="0" anchor="b"/>
          <a:lstStyle>
            <a:lvl1pPr algn="l">
              <a:defRPr sz="1200"/>
            </a:lvl1pPr>
          </a:lstStyle>
          <a:p>
            <a:r>
              <a:rPr kumimoji="1" lang="en-US" altLang="ja-JP" dirty="0" smtClean="0">
                <a:latin typeface="Arial" panose="020B0604020202020204" pitchFamily="34" charset="0"/>
              </a:rPr>
              <a:t>1</a:t>
            </a:r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5221" y="9440376"/>
            <a:ext cx="2950374" cy="497366"/>
          </a:xfrm>
          <a:prstGeom prst="rect">
            <a:avLst/>
          </a:prstGeom>
        </p:spPr>
        <p:txBody>
          <a:bodyPr vert="horz" lIns="92448" tIns="46224" rIns="92448" bIns="46224" rtlCol="0" anchor="b"/>
          <a:lstStyle>
            <a:lvl1pPr algn="r">
              <a:defRPr sz="1200"/>
            </a:lvl1pPr>
          </a:lstStyle>
          <a:p>
            <a:fld id="{9DDBA680-EDFB-4C1C-9ED0-77993CD9A5FF}" type="slidenum">
              <a:rPr kumimoji="1" lang="ja-JP" altLang="en-US" smtClean="0">
                <a:latin typeface="Arial" panose="020B0604020202020204" pitchFamily="34" charset="0"/>
              </a:rPr>
              <a:pPr/>
              <a:t>‹#›</a:t>
            </a:fld>
            <a:endParaRPr kumimoji="1" lang="ja-JP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685312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6"/>
            <a:ext cx="2949787" cy="496967"/>
          </a:xfrm>
          <a:prstGeom prst="rect">
            <a:avLst/>
          </a:prstGeom>
        </p:spPr>
        <p:txBody>
          <a:bodyPr vert="horz" lIns="92432" tIns="46215" rIns="92432" bIns="46215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5845" y="6"/>
            <a:ext cx="2949787" cy="496967"/>
          </a:xfrm>
          <a:prstGeom prst="rect">
            <a:avLst/>
          </a:prstGeom>
        </p:spPr>
        <p:txBody>
          <a:bodyPr vert="horz" lIns="92432" tIns="46215" rIns="92432" bIns="46215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2" tIns="46215" rIns="92432" bIns="46215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721" y="4721194"/>
            <a:ext cx="5445760" cy="4472702"/>
          </a:xfrm>
          <a:prstGeom prst="rect">
            <a:avLst/>
          </a:prstGeom>
        </p:spPr>
        <p:txBody>
          <a:bodyPr vert="horz" lIns="92432" tIns="46215" rIns="92432" bIns="46215" rtlCol="0">
            <a:normAutofit/>
          </a:bodyPr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440653"/>
            <a:ext cx="2949787" cy="496967"/>
          </a:xfrm>
          <a:prstGeom prst="rect">
            <a:avLst/>
          </a:prstGeom>
        </p:spPr>
        <p:txBody>
          <a:bodyPr vert="horz" lIns="92432" tIns="46215" rIns="92432" bIns="46215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r>
              <a:rPr lang="en-US" altLang="ja-JP" dirty="0" smtClean="0"/>
              <a:t>1</a:t>
            </a: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5845" y="9440653"/>
            <a:ext cx="2949787" cy="496967"/>
          </a:xfrm>
          <a:prstGeom prst="rect">
            <a:avLst/>
          </a:prstGeom>
        </p:spPr>
        <p:txBody>
          <a:bodyPr vert="horz" lIns="92432" tIns="46215" rIns="92432" bIns="46215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65E9528-3626-4383-9197-DA762319B77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9150719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010_0296799591905.pptx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939E796-2183-4631-8F4A-8831435C4BA8}" type="datetime9">
              <a:rPr lang="en-US" altLang="ja-JP" smtClean="0">
                <a:solidFill>
                  <a:prstClr val="black"/>
                </a:solidFill>
              </a:rPr>
              <a:pPr/>
              <a:t>5/17/2019 1:13:23 PM</a:t>
            </a:fld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354C2-3AA6-41E5-8C97-2EFD2AA7AEF9}" type="slidenum">
              <a:rPr lang="ja-JP" altLang="en-US" smtClean="0">
                <a:solidFill>
                  <a:prstClr val="black"/>
                </a:solidFill>
              </a:rPr>
              <a:pPr/>
              <a:t>1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54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0991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0991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5199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1880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1880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8234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/>
                </a:solidFill>
              </a:rPr>
              <a:t>決算説明会スライド抜粋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2017/5/9</a:t>
            </a:r>
            <a:r>
              <a:rPr lang="ja-JP" altLang="en-US" smtClean="0">
                <a:solidFill>
                  <a:prstClr val="black"/>
                </a:solidFill>
              </a:rPr>
              <a:t>　経営会議資料　経営企画本部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96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8848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199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7982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3451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3362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7204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/>
                </a:solidFill>
              </a:rPr>
              <a:t>決算説明会スライド抜粋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2017/5/9</a:t>
            </a:r>
            <a:r>
              <a:rPr lang="ja-JP" altLang="en-US" smtClean="0">
                <a:solidFill>
                  <a:prstClr val="black"/>
                </a:solidFill>
              </a:rPr>
              <a:t>　経営会議資料　経営企画本部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91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7204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88151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/>
                </a:solidFill>
              </a:rPr>
              <a:t>決算説明会スライド抜粋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2017/5/9</a:t>
            </a:r>
            <a:r>
              <a:rPr lang="ja-JP" altLang="en-US" smtClean="0">
                <a:solidFill>
                  <a:prstClr val="black"/>
                </a:solidFill>
              </a:rPr>
              <a:t>　経営会議資料　経営企画本部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7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66228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87788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7198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8038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30364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80388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44232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/>
                </a:solidFill>
              </a:rPr>
              <a:t>決算説明会スライド抜粋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2017/5/9</a:t>
            </a:r>
            <a:r>
              <a:rPr lang="ja-JP" altLang="en-US" smtClean="0">
                <a:solidFill>
                  <a:prstClr val="black"/>
                </a:solidFill>
              </a:rPr>
              <a:t>　経営会議資料　経営企画本部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232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14994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80388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80388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67168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63316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>
                <a:solidFill>
                  <a:prstClr val="black"/>
                </a:solidFill>
              </a:rPr>
              <a:t>決算説明会スライド抜粋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</a:rPr>
              <a:t>2017/5/9</a:t>
            </a:r>
            <a:r>
              <a:rPr lang="ja-JP" altLang="en-US" smtClean="0">
                <a:solidFill>
                  <a:prstClr val="black"/>
                </a:solidFill>
              </a:rPr>
              <a:t>　経営会議資料　経営企画本部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316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69615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13504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8162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1350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9316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0991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0991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ja-JP" altLang="en-US" smtClean="0"/>
              <a:t>決算説明会スライド抜粋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2017/5/9</a:t>
            </a:r>
            <a:r>
              <a:rPr lang="ja-JP" altLang="en-US" smtClean="0"/>
              <a:t>　経営会議資料　経営企画本部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0991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0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772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7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50105AA-427D-4BBA-B052-10E602AA2FB8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37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7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50105AA-427D-4BBA-B052-10E602AA2FB8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386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7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50105AA-427D-4BBA-B052-10E602AA2FB8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12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7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50105AA-427D-4BBA-B052-10E602AA2FB8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68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7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50105AA-427D-4BBA-B052-10E602AA2FB8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06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7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50105AA-427D-4BBA-B052-10E602AA2FB8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48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7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50105AA-427D-4BBA-B052-10E602AA2FB8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62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075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7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50105AA-427D-4BBA-B052-10E602AA2FB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7000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090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508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7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50105AA-427D-4BBA-B052-10E602AA2FB8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284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7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50105AA-427D-4BBA-B052-10E602AA2FB8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091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7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50105AA-427D-4BBA-B052-10E602AA2FB8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86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7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50105AA-427D-4BBA-B052-10E602AA2FB8}" type="slidenum">
              <a:rPr lang="ja-JP" altLang="en-US" smtClean="0">
                <a:solidFill>
                  <a:prstClr val="white"/>
                </a:solidFill>
              </a:rPr>
              <a:pPr/>
              <a:t>‹#›</a:t>
            </a:fld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43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13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8852320" y="658621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4"/>
          <p:cNvSpPr txBox="1">
            <a:spLocks/>
          </p:cNvSpPr>
          <p:nvPr/>
        </p:nvSpPr>
        <p:spPr>
          <a:xfrm>
            <a:off x="8879803" y="6614655"/>
            <a:ext cx="125034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fld id="{603B4EB6-96AA-4088-8481-1D7A88E6B760}" type="slidenum">
              <a:rPr lang="ja-JP" altLang="en-US" sz="8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fontAlgn="ctr"/>
              <a:t>‹#›</a:t>
            </a:fld>
            <a:endParaRPr lang="ja-JP" altLang="en-US" sz="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34" y="232658"/>
            <a:ext cx="2280000" cy="26285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287364"/>
            <a:ext cx="144000" cy="144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0" y="970095"/>
            <a:ext cx="9144000" cy="216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6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8852320" y="658621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4"/>
          <p:cNvSpPr txBox="1">
            <a:spLocks/>
          </p:cNvSpPr>
          <p:nvPr/>
        </p:nvSpPr>
        <p:spPr>
          <a:xfrm>
            <a:off x="8879803" y="6614655"/>
            <a:ext cx="125034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fld id="{603B4EB6-96AA-4088-8481-1D7A88E6B760}" type="slidenum">
              <a:rPr lang="ja-JP" altLang="en-US" sz="8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fontAlgn="ctr"/>
              <a:t>‹#›</a:t>
            </a:fld>
            <a:endParaRPr lang="ja-JP" altLang="en-US" sz="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34" y="232658"/>
            <a:ext cx="2280000" cy="26285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287364"/>
            <a:ext cx="144000" cy="144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0" y="970095"/>
            <a:ext cx="9144000" cy="216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51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8852320" y="658621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4"/>
          <p:cNvSpPr txBox="1">
            <a:spLocks/>
          </p:cNvSpPr>
          <p:nvPr/>
        </p:nvSpPr>
        <p:spPr>
          <a:xfrm>
            <a:off x="8879803" y="6614655"/>
            <a:ext cx="125034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fld id="{603B4EB6-96AA-4088-8481-1D7A88E6B760}" type="slidenum">
              <a:rPr lang="ja-JP" altLang="en-US" sz="8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fontAlgn="ctr"/>
              <a:t>‹#›</a:t>
            </a:fld>
            <a:endParaRPr lang="ja-JP" altLang="en-US" sz="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34" y="232658"/>
            <a:ext cx="2280000" cy="26285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287364"/>
            <a:ext cx="144000" cy="144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0" y="970095"/>
            <a:ext cx="9144000" cy="216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56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8852320" y="658621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4"/>
          <p:cNvSpPr txBox="1">
            <a:spLocks/>
          </p:cNvSpPr>
          <p:nvPr/>
        </p:nvSpPr>
        <p:spPr>
          <a:xfrm>
            <a:off x="8879803" y="6614655"/>
            <a:ext cx="125034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fld id="{603B4EB6-96AA-4088-8481-1D7A88E6B760}" type="slidenum">
              <a:rPr lang="ja-JP" altLang="en-US" sz="8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fontAlgn="ctr"/>
              <a:t>‹#›</a:t>
            </a:fld>
            <a:endParaRPr lang="ja-JP" altLang="en-US" sz="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34" y="232658"/>
            <a:ext cx="2280000" cy="26285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287364"/>
            <a:ext cx="144000" cy="144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0" y="970095"/>
            <a:ext cx="9144000" cy="216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61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8852320" y="658621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4"/>
          <p:cNvSpPr txBox="1">
            <a:spLocks/>
          </p:cNvSpPr>
          <p:nvPr/>
        </p:nvSpPr>
        <p:spPr>
          <a:xfrm>
            <a:off x="8879803" y="6614655"/>
            <a:ext cx="125034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fld id="{603B4EB6-96AA-4088-8481-1D7A88E6B760}" type="slidenum">
              <a:rPr lang="ja-JP" altLang="en-US" sz="8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fontAlgn="ctr"/>
              <a:t>‹#›</a:t>
            </a:fld>
            <a:endParaRPr lang="ja-JP" altLang="en-US" sz="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34" y="232658"/>
            <a:ext cx="2280000" cy="26285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287364"/>
            <a:ext cx="144000" cy="144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0" y="970095"/>
            <a:ext cx="9144000" cy="216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20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8852320" y="658621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4"/>
          <p:cNvSpPr txBox="1">
            <a:spLocks/>
          </p:cNvSpPr>
          <p:nvPr/>
        </p:nvSpPr>
        <p:spPr>
          <a:xfrm>
            <a:off x="8879803" y="6614655"/>
            <a:ext cx="125034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fld id="{603B4EB6-96AA-4088-8481-1D7A88E6B760}" type="slidenum">
              <a:rPr lang="ja-JP" altLang="en-US" sz="8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fontAlgn="ctr"/>
              <a:t>‹#›</a:t>
            </a:fld>
            <a:endParaRPr lang="ja-JP" altLang="en-US" sz="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34" y="232658"/>
            <a:ext cx="2280000" cy="26285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287364"/>
            <a:ext cx="144000" cy="144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0" y="970095"/>
            <a:ext cx="9144000" cy="216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0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8852320" y="658621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4"/>
          <p:cNvSpPr txBox="1">
            <a:spLocks/>
          </p:cNvSpPr>
          <p:nvPr/>
        </p:nvSpPr>
        <p:spPr>
          <a:xfrm>
            <a:off x="8879803" y="6614655"/>
            <a:ext cx="125034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fld id="{603B4EB6-96AA-4088-8481-1D7A88E6B760}" type="slidenum">
              <a:rPr lang="ja-JP" altLang="en-US" sz="8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fontAlgn="ctr"/>
              <a:t>‹#›</a:t>
            </a:fld>
            <a:endParaRPr lang="ja-JP" altLang="en-US" sz="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34" y="232658"/>
            <a:ext cx="2280000" cy="26285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287364"/>
            <a:ext cx="144000" cy="144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0" y="970095"/>
            <a:ext cx="9144000" cy="216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19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円/楕円 6"/>
          <p:cNvSpPr/>
          <p:nvPr/>
        </p:nvSpPr>
        <p:spPr>
          <a:xfrm>
            <a:off x="8852320" y="658621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8" name="スライド番号プレースホルダー 4"/>
          <p:cNvSpPr txBox="1">
            <a:spLocks/>
          </p:cNvSpPr>
          <p:nvPr/>
        </p:nvSpPr>
        <p:spPr>
          <a:xfrm>
            <a:off x="8879803" y="6614655"/>
            <a:ext cx="125034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fld id="{603B4EB6-96AA-4088-8481-1D7A88E6B760}" type="slidenum">
              <a:rPr lang="ja-JP" altLang="en-US" sz="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fontAlgn="ctr"/>
              <a:t>‹#›</a:t>
            </a:fld>
            <a:endParaRPr lang="ja-JP" alt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34" y="232658"/>
            <a:ext cx="2280000" cy="26285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18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8852320" y="658621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4"/>
          <p:cNvSpPr txBox="1">
            <a:spLocks/>
          </p:cNvSpPr>
          <p:nvPr/>
        </p:nvSpPr>
        <p:spPr>
          <a:xfrm>
            <a:off x="8879803" y="6614655"/>
            <a:ext cx="125034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fld id="{603B4EB6-96AA-4088-8481-1D7A88E6B760}" type="slidenum">
              <a:rPr lang="ja-JP" altLang="en-US" sz="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fontAlgn="ctr"/>
              <a:t>‹#›</a:t>
            </a:fld>
            <a:endParaRPr lang="ja-JP" alt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34" y="232658"/>
            <a:ext cx="2280000" cy="26285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287364"/>
            <a:ext cx="144000" cy="144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0" y="970095"/>
            <a:ext cx="9144000" cy="216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78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8852320" y="658621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3" name="スライド番号プレースホルダー 4"/>
          <p:cNvSpPr txBox="1">
            <a:spLocks/>
          </p:cNvSpPr>
          <p:nvPr/>
        </p:nvSpPr>
        <p:spPr>
          <a:xfrm>
            <a:off x="8879803" y="6614655"/>
            <a:ext cx="125034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fld id="{603B4EB6-96AA-4088-8481-1D7A88E6B760}" type="slidenum">
              <a:rPr lang="ja-JP" altLang="en-US" sz="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fontAlgn="ctr"/>
              <a:t>‹#›</a:t>
            </a:fld>
            <a:endParaRPr lang="ja-JP" alt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41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19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8852320" y="658621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4"/>
          <p:cNvSpPr txBox="1">
            <a:spLocks/>
          </p:cNvSpPr>
          <p:nvPr/>
        </p:nvSpPr>
        <p:spPr>
          <a:xfrm>
            <a:off x="8879803" y="6614655"/>
            <a:ext cx="125034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fld id="{603B4EB6-96AA-4088-8481-1D7A88E6B760}" type="slidenum">
              <a:rPr lang="ja-JP" altLang="en-US" sz="8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fontAlgn="ctr"/>
              <a:t>‹#›</a:t>
            </a:fld>
            <a:endParaRPr lang="ja-JP" altLang="en-US" sz="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34" y="232658"/>
            <a:ext cx="2280000" cy="26285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287364"/>
            <a:ext cx="144000" cy="144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0" y="970095"/>
            <a:ext cx="9144000" cy="216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67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8852320" y="658621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4"/>
          <p:cNvSpPr txBox="1">
            <a:spLocks/>
          </p:cNvSpPr>
          <p:nvPr/>
        </p:nvSpPr>
        <p:spPr>
          <a:xfrm>
            <a:off x="8879803" y="6614655"/>
            <a:ext cx="125034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fld id="{603B4EB6-96AA-4088-8481-1D7A88E6B760}" type="slidenum">
              <a:rPr lang="ja-JP" altLang="en-US" sz="8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fontAlgn="ctr"/>
              <a:t>‹#›</a:t>
            </a:fld>
            <a:endParaRPr lang="ja-JP" altLang="en-US" sz="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34" y="232658"/>
            <a:ext cx="2280000" cy="26285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287364"/>
            <a:ext cx="144000" cy="144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0" y="970095"/>
            <a:ext cx="9144000" cy="216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3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8852320" y="658621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4"/>
          <p:cNvSpPr txBox="1">
            <a:spLocks/>
          </p:cNvSpPr>
          <p:nvPr/>
        </p:nvSpPr>
        <p:spPr>
          <a:xfrm>
            <a:off x="8879803" y="6614655"/>
            <a:ext cx="125034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fld id="{603B4EB6-96AA-4088-8481-1D7A88E6B760}" type="slidenum">
              <a:rPr lang="ja-JP" altLang="en-US" sz="8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fontAlgn="ctr"/>
              <a:t>‹#›</a:t>
            </a:fld>
            <a:endParaRPr lang="ja-JP" altLang="en-US" sz="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34" y="232658"/>
            <a:ext cx="2280000" cy="26285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287364"/>
            <a:ext cx="144000" cy="144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0" y="970095"/>
            <a:ext cx="9144000" cy="216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33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8852320" y="6586210"/>
            <a:ext cx="180000" cy="18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4"/>
          <p:cNvSpPr txBox="1">
            <a:spLocks/>
          </p:cNvSpPr>
          <p:nvPr/>
        </p:nvSpPr>
        <p:spPr>
          <a:xfrm>
            <a:off x="8879803" y="6614655"/>
            <a:ext cx="125034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fld id="{603B4EB6-96AA-4088-8481-1D7A88E6B760}" type="slidenum">
              <a:rPr lang="ja-JP" altLang="en-US" sz="8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fontAlgn="ctr"/>
              <a:t>‹#›</a:t>
            </a:fld>
            <a:endParaRPr lang="ja-JP" altLang="en-US" sz="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34" y="232658"/>
            <a:ext cx="2280000" cy="26285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287364"/>
            <a:ext cx="144000" cy="144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0" y="970095"/>
            <a:ext cx="9144000" cy="216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6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18" Type="http://schemas.openxmlformats.org/officeDocument/2006/relationships/image" Target="../media/image29.emf"/><Relationship Id="rId26" Type="http://schemas.openxmlformats.org/officeDocument/2006/relationships/image" Target="../media/image37.emf"/><Relationship Id="rId3" Type="http://schemas.openxmlformats.org/officeDocument/2006/relationships/image" Target="../media/image14.emf"/><Relationship Id="rId21" Type="http://schemas.openxmlformats.org/officeDocument/2006/relationships/image" Target="../media/image32.emf"/><Relationship Id="rId34" Type="http://schemas.openxmlformats.org/officeDocument/2006/relationships/image" Target="../media/image45.em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17" Type="http://schemas.openxmlformats.org/officeDocument/2006/relationships/image" Target="../media/image28.emf"/><Relationship Id="rId25" Type="http://schemas.openxmlformats.org/officeDocument/2006/relationships/image" Target="../media/image36.emf"/><Relationship Id="rId33" Type="http://schemas.openxmlformats.org/officeDocument/2006/relationships/image" Target="../media/image44.em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7.emf"/><Relationship Id="rId20" Type="http://schemas.openxmlformats.org/officeDocument/2006/relationships/image" Target="../media/image31.emf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24" Type="http://schemas.openxmlformats.org/officeDocument/2006/relationships/image" Target="../media/image35.emf"/><Relationship Id="rId32" Type="http://schemas.openxmlformats.org/officeDocument/2006/relationships/image" Target="../media/image43.png"/><Relationship Id="rId37" Type="http://schemas.openxmlformats.org/officeDocument/2006/relationships/image" Target="../media/image48.emf"/><Relationship Id="rId5" Type="http://schemas.openxmlformats.org/officeDocument/2006/relationships/image" Target="../media/image16.png"/><Relationship Id="rId15" Type="http://schemas.openxmlformats.org/officeDocument/2006/relationships/image" Target="../media/image26.emf"/><Relationship Id="rId23" Type="http://schemas.openxmlformats.org/officeDocument/2006/relationships/image" Target="../media/image34.emf"/><Relationship Id="rId28" Type="http://schemas.openxmlformats.org/officeDocument/2006/relationships/image" Target="../media/image39.png"/><Relationship Id="rId36" Type="http://schemas.openxmlformats.org/officeDocument/2006/relationships/image" Target="../media/image47.emf"/><Relationship Id="rId10" Type="http://schemas.openxmlformats.org/officeDocument/2006/relationships/image" Target="../media/image21.emf"/><Relationship Id="rId19" Type="http://schemas.openxmlformats.org/officeDocument/2006/relationships/image" Target="../media/image30.emf"/><Relationship Id="rId31" Type="http://schemas.openxmlformats.org/officeDocument/2006/relationships/image" Target="../media/image42.png"/><Relationship Id="rId4" Type="http://schemas.openxmlformats.org/officeDocument/2006/relationships/image" Target="../media/image15.emf"/><Relationship Id="rId9" Type="http://schemas.openxmlformats.org/officeDocument/2006/relationships/image" Target="../media/image20.emf"/><Relationship Id="rId14" Type="http://schemas.openxmlformats.org/officeDocument/2006/relationships/image" Target="../media/image25.png"/><Relationship Id="rId22" Type="http://schemas.openxmlformats.org/officeDocument/2006/relationships/image" Target="../media/image33.emf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27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10501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１．連結決算の概要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（７）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Text Box 45"/>
          <p:cNvSpPr txBox="1">
            <a:spLocks noChangeArrowheads="1"/>
          </p:cNvSpPr>
          <p:nvPr/>
        </p:nvSpPr>
        <p:spPr bwMode="auto">
          <a:xfrm>
            <a:off x="524661" y="1119898"/>
            <a:ext cx="3295774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分野</a:t>
            </a: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別完工の概要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3070" y="2378496"/>
            <a:ext cx="8287401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ja-JP" altLang="en-US" sz="2000" dirty="0" smtClean="0"/>
              <a:t>新築分野は、大型産業案件、</a:t>
            </a:r>
            <a:r>
              <a:rPr lang="ja-JP" altLang="en-US" sz="2000" dirty="0" smtClean="0"/>
              <a:t>首都圏</a:t>
            </a:r>
            <a:r>
              <a:rPr kumimoji="1" lang="ja-JP" altLang="en-US" sz="2000" dirty="0" smtClean="0"/>
              <a:t>再開発案件</a:t>
            </a:r>
            <a:r>
              <a:rPr lang="ja-JP" altLang="en-US" sz="2000" dirty="0"/>
              <a:t>が</a:t>
            </a:r>
            <a:r>
              <a:rPr kumimoji="1" lang="ja-JP" altLang="en-US" sz="2000" dirty="0" smtClean="0"/>
              <a:t>進捗</a:t>
            </a:r>
            <a:endParaRPr kumimoji="1" lang="en-US" altLang="ja-JP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000" dirty="0" smtClean="0"/>
              <a:t>リニューアル分野は、オフィスビル、空港、電子デバイス案件が好調</a:t>
            </a:r>
            <a:endParaRPr kumimoji="1" lang="en-US" altLang="ja-JP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000" dirty="0" smtClean="0"/>
              <a:t>原子力分野は、新規制基準対応案件の期ズレ</a:t>
            </a:r>
            <a:endParaRPr lang="en-US" altLang="ja-JP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000" dirty="0" smtClean="0"/>
              <a:t>国内関係会社は、日宝工業の大型案件の反動減</a:t>
            </a:r>
            <a:endParaRPr lang="en-US" altLang="ja-JP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000" dirty="0" smtClean="0"/>
              <a:t>海外関係会社は、上海での日系産業案件、</a:t>
            </a:r>
            <a:endParaRPr lang="en-US" altLang="ja-JP" sz="2000" dirty="0" smtClean="0"/>
          </a:p>
          <a:p>
            <a:pPr>
              <a:lnSpc>
                <a:spcPct val="150000"/>
              </a:lnSpc>
            </a:pPr>
            <a:r>
              <a:rPr lang="ja-JP" altLang="en-US" sz="2000" dirty="0" smtClean="0"/>
              <a:t>　　　　　　　　　　　　　  モルジブでの大型リゾートホテル</a:t>
            </a:r>
            <a:r>
              <a:rPr lang="ja-JP" altLang="en-US" sz="2000" dirty="0"/>
              <a:t>が</a:t>
            </a:r>
            <a:r>
              <a:rPr lang="ja-JP" altLang="en-US" sz="2000" dirty="0" smtClean="0"/>
              <a:t>順調に進捗</a:t>
            </a:r>
            <a:endParaRPr lang="en-US" altLang="ja-JP" sz="2000" dirty="0"/>
          </a:p>
        </p:txBody>
      </p:sp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153857" y="204426"/>
            <a:ext cx="29335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zh-TW" b="1" spc="-5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Ⅰ</a:t>
            </a:r>
            <a:r>
              <a:rPr lang="en-US" altLang="zh-TW" b="1" spc="6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533070" y="188640"/>
            <a:ext cx="171841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２０１８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度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決算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9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10501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１．連結決算の概要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（８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Text Box 45"/>
          <p:cNvSpPr txBox="1">
            <a:spLocks noChangeArrowheads="1"/>
          </p:cNvSpPr>
          <p:nvPr/>
        </p:nvSpPr>
        <p:spPr bwMode="auto">
          <a:xfrm>
            <a:off x="524661" y="1119898"/>
            <a:ext cx="2059859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決算</a:t>
            </a: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の総括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04048" y="1700808"/>
            <a:ext cx="6364296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000" dirty="0"/>
              <a:t>受注高</a:t>
            </a:r>
            <a:r>
              <a:rPr lang="ja-JP" altLang="en-US" sz="2000" dirty="0" smtClean="0"/>
              <a:t>は９期連続の増</a:t>
            </a:r>
            <a:endParaRPr kumimoji="1" lang="en-US" altLang="ja-JP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000" dirty="0"/>
              <a:t>完工高</a:t>
            </a:r>
            <a:r>
              <a:rPr lang="ja-JP" altLang="en-US" sz="2000" dirty="0" smtClean="0"/>
              <a:t>は４期連続の増で過去最高</a:t>
            </a:r>
            <a:endParaRPr lang="en-US" altLang="ja-JP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000" dirty="0" smtClean="0"/>
              <a:t>受注高・完工高ともに個別で１，０００億円を達成</a:t>
            </a:r>
            <a:endParaRPr lang="en-US" altLang="ja-JP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000" dirty="0"/>
              <a:t>当期純利益</a:t>
            </a:r>
            <a:r>
              <a:rPr lang="ja-JP" altLang="en-US" sz="2000" dirty="0" smtClean="0"/>
              <a:t>は前年比マイナス</a:t>
            </a:r>
            <a:endParaRPr lang="en-US" altLang="ja-JP" sz="2000" dirty="0"/>
          </a:p>
        </p:txBody>
      </p:sp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153857" y="204426"/>
            <a:ext cx="29335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zh-TW" b="1" spc="-5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Ⅰ</a:t>
            </a:r>
            <a:r>
              <a:rPr lang="en-US" altLang="zh-TW" b="1" spc="6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533070" y="188640"/>
            <a:ext cx="171841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２０１８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度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決算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555776" y="4293096"/>
            <a:ext cx="3888432" cy="22511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ja-JP" dirty="0" smtClean="0">
                <a:solidFill>
                  <a:schemeClr val="tx1"/>
                </a:solidFill>
              </a:rPr>
              <a:t>【</a:t>
            </a:r>
            <a:r>
              <a:rPr lang="ja-JP" altLang="en-US" dirty="0" smtClean="0">
                <a:solidFill>
                  <a:schemeClr val="tx1"/>
                </a:solidFill>
              </a:rPr>
              <a:t>２０１９年度の重点課題</a:t>
            </a:r>
            <a:r>
              <a:rPr lang="en-US" altLang="ja-JP" dirty="0" smtClean="0">
                <a:solidFill>
                  <a:schemeClr val="tx1"/>
                </a:solidFill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ja-JP" altLang="en-US" dirty="0" smtClean="0">
                <a:solidFill>
                  <a:schemeClr val="tx1"/>
                </a:solidFill>
              </a:rPr>
              <a:t>・手持ち工事量と施工体制の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ja-JP" altLang="en-US" dirty="0" smtClean="0">
                <a:solidFill>
                  <a:schemeClr val="tx1"/>
                </a:solidFill>
              </a:rPr>
              <a:t>　バランスを考慮した受注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chemeClr val="tx1"/>
                </a:solidFill>
              </a:rPr>
              <a:t>　・人的リソースの確保、適切な配分、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chemeClr val="tx1"/>
                </a:solidFill>
              </a:rPr>
              <a:t>　　更なる生産性向上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4" name="二等辺三角形 3"/>
          <p:cNvSpPr/>
          <p:nvPr/>
        </p:nvSpPr>
        <p:spPr>
          <a:xfrm rot="10800000">
            <a:off x="3370071" y="3789040"/>
            <a:ext cx="2232250" cy="39809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50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292464" y="1186781"/>
            <a:ext cx="50400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2" name="Text Box 45"/>
          <p:cNvSpPr txBox="1">
            <a:spLocks noChangeArrowheads="1"/>
          </p:cNvSpPr>
          <p:nvPr/>
        </p:nvSpPr>
        <p:spPr bwMode="auto">
          <a:xfrm>
            <a:off x="251520" y="332656"/>
            <a:ext cx="823944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目次</a:t>
            </a:r>
            <a:endParaRPr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970095"/>
            <a:ext cx="9144000" cy="216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92464" y="2727537"/>
            <a:ext cx="504000" cy="504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343242" y="2727537"/>
            <a:ext cx="3478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sz="3000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Ⅱ</a:t>
            </a:r>
            <a:endParaRPr lang="en-US" altLang="ja-JP" sz="3000" dirty="0" smtClean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92464" y="1186781"/>
            <a:ext cx="504000" cy="50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343242" y="1186781"/>
            <a:ext cx="3478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zh-TW" sz="3000" spc="-3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Ⅰ</a:t>
            </a:r>
            <a:endParaRPr lang="en-US" altLang="ja-JP" sz="3000" dirty="0" smtClean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954184" y="3287306"/>
            <a:ext cx="2196114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800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１．業績見通し</a:t>
            </a:r>
            <a:endParaRPr lang="en-US" altLang="ja-JP" sz="2800" dirty="0" smtClean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3" name="Text Box 45"/>
          <p:cNvSpPr txBox="1">
            <a:spLocks noChangeArrowheads="1"/>
          </p:cNvSpPr>
          <p:nvPr/>
        </p:nvSpPr>
        <p:spPr bwMode="auto">
          <a:xfrm>
            <a:off x="954184" y="2700241"/>
            <a:ext cx="48419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000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２０１９</a:t>
            </a:r>
            <a:r>
              <a:rPr lang="zh-TW" altLang="en-US" sz="3000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ja-JP" altLang="en-US" sz="3000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度</a:t>
            </a:r>
            <a:r>
              <a:rPr lang="ja-JP" altLang="en-US" sz="3000" b="1" spc="-300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業績見通し</a:t>
            </a:r>
            <a:endParaRPr lang="en-US" altLang="ja-JP" sz="3000" b="1" dirty="0" smtClean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954184" y="1732690"/>
            <a:ext cx="2997615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800" dirty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１．連結決算の概要</a:t>
            </a:r>
          </a:p>
          <a:p>
            <a:pPr>
              <a:tabLst>
                <a:tab pos="355600" algn="l"/>
                <a:tab pos="712788" algn="l"/>
              </a:tabLst>
            </a:pPr>
            <a:endParaRPr lang="ja-JP" altLang="en-US" sz="2800" dirty="0">
              <a:solidFill>
                <a:schemeClr val="bg1">
                  <a:lumMod val="75000"/>
                </a:schemeClr>
              </a:solidFill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Text Box 45"/>
          <p:cNvSpPr txBox="1">
            <a:spLocks noChangeArrowheads="1"/>
          </p:cNvSpPr>
          <p:nvPr/>
        </p:nvSpPr>
        <p:spPr bwMode="auto">
          <a:xfrm>
            <a:off x="954184" y="1159485"/>
            <a:ext cx="390584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000" b="1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２０１８</a:t>
            </a:r>
            <a:r>
              <a:rPr lang="zh-TW" altLang="en-US" sz="3000" b="1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ja-JP" altLang="en-US" sz="3000" b="1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度　</a:t>
            </a:r>
            <a:r>
              <a:rPr lang="zh-TW" altLang="en-US" sz="3000" b="1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決算</a:t>
            </a:r>
            <a:endParaRPr lang="en-US" altLang="ja-JP" sz="3000" b="1" dirty="0" smtClean="0">
              <a:solidFill>
                <a:schemeClr val="bg1">
                  <a:lumMod val="75000"/>
                </a:schemeClr>
              </a:solidFill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92464" y="4221088"/>
            <a:ext cx="504000" cy="50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343242" y="4221088"/>
            <a:ext cx="34624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sz="3000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</a:t>
            </a:r>
            <a:endParaRPr lang="en-US" altLang="ja-JP" sz="3000" dirty="0" smtClean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Text Box 45"/>
          <p:cNvSpPr txBox="1">
            <a:spLocks noChangeArrowheads="1"/>
          </p:cNvSpPr>
          <p:nvPr/>
        </p:nvSpPr>
        <p:spPr bwMode="auto">
          <a:xfrm>
            <a:off x="954184" y="4221088"/>
            <a:ext cx="647773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000" b="1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中期経営計画の進捗成果と今後の展望</a:t>
            </a:r>
            <a:endParaRPr lang="en-US" altLang="ja-JP" sz="3000" b="1" dirty="0" smtClean="0">
              <a:solidFill>
                <a:schemeClr val="bg1">
                  <a:lumMod val="75000"/>
                </a:schemeClr>
              </a:solidFill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954184" y="4799418"/>
            <a:ext cx="7578256" cy="1292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800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</a:t>
            </a:r>
            <a:r>
              <a:rPr lang="ja-JP" altLang="en-US" sz="2800" dirty="0">
                <a:solidFill>
                  <a:schemeClr val="bg1">
                    <a:lumMod val="75000"/>
                  </a:schemeClr>
                </a:solidFill>
                <a:latin typeface="ＭＳ Ｐゴシック" panose="020B0600070205080204" pitchFamily="50" charset="-128"/>
              </a:rPr>
              <a:t>進捗</a:t>
            </a:r>
            <a:r>
              <a:rPr lang="ja-JP" altLang="en-US" sz="2800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成果と</a:t>
            </a:r>
            <a:r>
              <a:rPr lang="ja-JP" altLang="en-US" sz="2800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見通し</a:t>
            </a:r>
            <a:endParaRPr lang="en-US" altLang="ja-JP" sz="2800" dirty="0" smtClean="0">
              <a:solidFill>
                <a:schemeClr val="bg1">
                  <a:lumMod val="75000"/>
                </a:schemeClr>
              </a:solidFill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  <a:p>
            <a:pPr>
              <a:tabLst>
                <a:tab pos="355600" algn="l"/>
                <a:tab pos="712788" algn="l"/>
              </a:tabLst>
            </a:pPr>
            <a:r>
              <a:rPr lang="ja-JP" altLang="en-US" sz="2800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２</a:t>
            </a:r>
            <a:r>
              <a:rPr lang="ja-JP" altLang="en-US" sz="2800" dirty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．利益配分に関する基本方針</a:t>
            </a:r>
            <a:endParaRPr lang="en-US" altLang="ja-JP" sz="2800" dirty="0">
              <a:solidFill>
                <a:schemeClr val="bg1">
                  <a:lumMod val="75000"/>
                </a:schemeClr>
              </a:solidFill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  <a:p>
            <a:pPr>
              <a:tabLst>
                <a:tab pos="355600" algn="l"/>
                <a:tab pos="712788" algn="l"/>
              </a:tabLst>
            </a:pPr>
            <a:endParaRPr lang="en-US" altLang="ja-JP" sz="2800" dirty="0" smtClean="0">
              <a:solidFill>
                <a:schemeClr val="bg1">
                  <a:lumMod val="75000"/>
                </a:schemeClr>
              </a:solidFill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525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241412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．業績見通し（１）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513674" y="1103685"/>
            <a:ext cx="1235916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受注</a:t>
            </a:r>
            <a:r>
              <a:rPr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052045"/>
              </p:ext>
            </p:extLst>
          </p:nvPr>
        </p:nvGraphicFramePr>
        <p:xfrm>
          <a:off x="1062210" y="1962665"/>
          <a:ext cx="6985224" cy="4418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1245"/>
                <a:gridCol w="1398017"/>
                <a:gridCol w="1520138"/>
                <a:gridCol w="1477912"/>
                <a:gridCol w="1477912"/>
              </a:tblGrid>
              <a:tr h="59823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分野別受注</a:t>
                      </a:r>
                      <a:r>
                        <a:rPr lang="ja-JP" altLang="en-US" sz="16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高</a:t>
                      </a:r>
                      <a:endParaRPr lang="ja-JP" altLang="en-US" sz="16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16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kumimoji="1" lang="ja-JP" altLang="en-US" sz="16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２０１８年度</a:t>
                      </a:r>
                      <a:endParaRPr kumimoji="1" lang="en-US" altLang="ja-JP" sz="1600" b="1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>
                        <a:lnSpc>
                          <a:spcPts val="1700"/>
                        </a:lnSpc>
                      </a:pPr>
                      <a:r>
                        <a:rPr kumimoji="1" lang="ja-JP" altLang="en-US" sz="16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実績</a:t>
                      </a:r>
                      <a:endParaRPr kumimoji="1" lang="en-US" altLang="ja-JP" sz="1600" b="1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ja-JP" altLang="en-US" sz="16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２０１９年度</a:t>
                      </a:r>
                      <a:endParaRPr lang="en-US" altLang="ja-JP" sz="1600" b="1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ja-JP" altLang="en-US" sz="16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見通し</a:t>
                      </a:r>
                      <a:endParaRPr lang="ja-JP" altLang="en-US" sz="16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</a:tr>
              <a:tr h="61597">
                <a:tc gridSpan="3">
                  <a:txBody>
                    <a:bodyPr/>
                    <a:lstStyle/>
                    <a:p>
                      <a:endParaRPr lang="ja-JP" altLang="en-US" sz="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ja-JP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1847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個別</a:t>
                      </a:r>
                      <a:endParaRPr lang="ja-JP" altLang="en-US" sz="18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79A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国内一般</a:t>
                      </a:r>
                      <a:endParaRPr kumimoji="1" lang="ja-JP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A8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B479A2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lang="ja-JP" altLang="en-US" sz="16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新築</a:t>
                      </a:r>
                    </a:p>
                  </a:txBody>
                  <a:tcPr marL="3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39,587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34,000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18470">
                <a:tc vMerge="1">
                  <a:txBody>
                    <a:bodyPr/>
                    <a:lstStyle/>
                    <a:p>
                      <a:endParaRPr kumimoji="1" lang="ja-JP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24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B479A2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lang="ja-JP" altLang="en-US" sz="16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リニューアル</a:t>
                      </a:r>
                    </a:p>
                  </a:txBody>
                  <a:tcPr marL="3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55,302</a:t>
                      </a: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54,500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18470">
                <a:tc vMerge="1">
                  <a:txBody>
                    <a:bodyPr/>
                    <a:lstStyle/>
                    <a:p>
                      <a:endParaRPr kumimoji="1" lang="ja-JP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原子力</a:t>
                      </a: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en-US" altLang="ja-JP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7,769</a:t>
                      </a:r>
                      <a:endParaRPr kumimoji="1" lang="ja-JP" alt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8,500</a:t>
                      </a:r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</a:tr>
              <a:tr h="54371">
                <a:tc gridSpan="5">
                  <a:txBody>
                    <a:bodyPr/>
                    <a:lstStyle/>
                    <a:p>
                      <a:pPr algn="ctr" fontAlgn="ctr"/>
                      <a:endParaRPr lang="ja-JP" altLang="en-US" sz="100" b="0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</a:tr>
              <a:tr h="50405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個別</a:t>
                      </a:r>
                      <a:r>
                        <a:rPr lang="zh-TW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受注高</a:t>
                      </a:r>
                      <a:endParaRPr lang="ja-JP" altLang="en-US" sz="1800" b="1" i="0" u="none" strike="noStrike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79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8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102,659</a:t>
                      </a:r>
                      <a:endParaRPr kumimoji="1" lang="ja-JP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mpd="sng">
                      <a:noFill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97,000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403">
                <a:tc gridSpan="5">
                  <a:txBody>
                    <a:bodyPr/>
                    <a:lstStyle/>
                    <a:p>
                      <a:pPr algn="ctr" fontAlgn="ctr"/>
                      <a:endParaRPr lang="ja-JP" altLang="en-US" sz="100" b="0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/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/>
                </a:tc>
              </a:tr>
              <a:tr h="5184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連結</a:t>
                      </a:r>
                      <a:endParaRPr lang="ja-JP" altLang="en-US" sz="18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866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国内</a:t>
                      </a: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8,860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8,000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847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海外</a:t>
                      </a: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9,009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10,000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8"/>
                    </a:solidFill>
                  </a:tcPr>
                </a:tc>
              </a:tr>
              <a:tr h="43180">
                <a:tc gridSpan="5">
                  <a:txBody>
                    <a:bodyPr/>
                    <a:lstStyle/>
                    <a:p>
                      <a:pPr algn="ctr" fontAlgn="ctr"/>
                      <a:endParaRPr lang="ja-JP" altLang="en-US" sz="1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1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ja-JP" altLang="en-US" sz="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1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1EE"/>
                    </a:solidFill>
                  </a:tcPr>
                </a:tc>
              </a:tr>
              <a:tr h="51847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連結受注高</a:t>
                      </a:r>
                      <a:endParaRPr lang="ja-JP" altLang="en-US" sz="1800" b="1" i="0" u="none" strike="noStrike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643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8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F1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120,530</a:t>
                      </a:r>
                      <a:endParaRPr kumimoji="1" lang="ja-JP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F1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115,000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F1EE"/>
                    </a:solidFill>
                  </a:tcPr>
                </a:tc>
              </a:tr>
            </a:tbl>
          </a:graphicData>
        </a:graphic>
      </p:graphicFrame>
      <p:sp>
        <p:nvSpPr>
          <p:cNvPr id="12" name="円/楕円 11"/>
          <p:cNvSpPr/>
          <p:nvPr/>
        </p:nvSpPr>
        <p:spPr>
          <a:xfrm>
            <a:off x="3626379" y="2852936"/>
            <a:ext cx="72000" cy="72000"/>
          </a:xfrm>
          <a:prstGeom prst="ellipse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3626379" y="3371511"/>
            <a:ext cx="72000" cy="72000"/>
          </a:xfrm>
          <a:prstGeom prst="ellipse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6564982" y="1960713"/>
            <a:ext cx="1476000" cy="4392000"/>
          </a:xfrm>
          <a:prstGeom prst="roundRect">
            <a:avLst>
              <a:gd name="adj" fmla="val 3469"/>
            </a:avLst>
          </a:prstGeom>
          <a:noFill/>
          <a:ln>
            <a:solidFill>
              <a:srgbClr val="FFC000"/>
            </a:solidFill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7092280" y="1628800"/>
            <a:ext cx="974626" cy="2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（百万円）</a:t>
            </a:r>
            <a:endParaRPr lang="en-US" altLang="ja-JP" sz="19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153857" y="204426"/>
            <a:ext cx="31899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3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Ⅱ</a:t>
            </a:r>
            <a:r>
              <a:rPr lang="en-US" altLang="zh-TW" b="1" spc="6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530839" y="188640"/>
            <a:ext cx="236122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２０１９年度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業績見通し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696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513674" y="1103685"/>
            <a:ext cx="1235916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完工高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061168"/>
              </p:ext>
            </p:extLst>
          </p:nvPr>
        </p:nvGraphicFramePr>
        <p:xfrm>
          <a:off x="1058018" y="1960265"/>
          <a:ext cx="6985224" cy="4418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1245"/>
                <a:gridCol w="1398017"/>
                <a:gridCol w="1520138"/>
                <a:gridCol w="1477912"/>
                <a:gridCol w="1477912"/>
              </a:tblGrid>
              <a:tr h="59823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分野別</a:t>
                      </a:r>
                      <a:r>
                        <a:rPr lang="ja-JP" altLang="en-US" sz="16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完工高</a:t>
                      </a:r>
                      <a:endParaRPr lang="ja-JP" altLang="en-US" sz="16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16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kumimoji="1" lang="ja-JP" altLang="en-US" sz="16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２０１８年度</a:t>
                      </a:r>
                      <a:endParaRPr kumimoji="1" lang="en-US" altLang="ja-JP" sz="1600" b="1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>
                        <a:lnSpc>
                          <a:spcPts val="1700"/>
                        </a:lnSpc>
                      </a:pPr>
                      <a:r>
                        <a:rPr kumimoji="1" lang="ja-JP" altLang="en-US" sz="16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実績</a:t>
                      </a:r>
                      <a:endParaRPr kumimoji="1" lang="en-US" altLang="ja-JP" sz="1600" b="1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ja-JP" altLang="en-US" sz="16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２０１９年度</a:t>
                      </a:r>
                      <a:endParaRPr lang="en-US" altLang="ja-JP" sz="1600" b="1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ja-JP" altLang="en-US" sz="16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見通し</a:t>
                      </a:r>
                      <a:endParaRPr lang="ja-JP" altLang="en-US" sz="16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</a:tr>
              <a:tr h="61597">
                <a:tc gridSpan="3">
                  <a:txBody>
                    <a:bodyPr/>
                    <a:lstStyle/>
                    <a:p>
                      <a:endParaRPr lang="ja-JP" altLang="en-US" sz="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ja-JP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1847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個別</a:t>
                      </a:r>
                      <a:endParaRPr lang="ja-JP" altLang="en-US" sz="18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79A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国内一般</a:t>
                      </a:r>
                      <a:endParaRPr kumimoji="1" lang="ja-JP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A8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B479A2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lang="ja-JP" altLang="en-US" sz="16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新築</a:t>
                      </a:r>
                    </a:p>
                  </a:txBody>
                  <a:tcPr marL="3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49,964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37,000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18470">
                <a:tc vMerge="1">
                  <a:txBody>
                    <a:bodyPr/>
                    <a:lstStyle/>
                    <a:p>
                      <a:endParaRPr kumimoji="1" lang="ja-JP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24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B479A2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  <a:r>
                        <a:rPr lang="ja-JP" altLang="en-US" sz="16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リニューアル</a:t>
                      </a:r>
                    </a:p>
                  </a:txBody>
                  <a:tcPr marL="3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48,360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52,000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18470">
                <a:tc vMerge="1">
                  <a:txBody>
                    <a:bodyPr/>
                    <a:lstStyle/>
                    <a:p>
                      <a:endParaRPr kumimoji="1" lang="ja-JP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原子力</a:t>
                      </a: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en-US" altLang="ja-JP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7,735</a:t>
                      </a:r>
                      <a:endParaRPr kumimoji="1" lang="ja-JP" alt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8,000</a:t>
                      </a:r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</a:tr>
              <a:tr h="54371">
                <a:tc gridSpan="5">
                  <a:txBody>
                    <a:bodyPr/>
                    <a:lstStyle/>
                    <a:p>
                      <a:pPr algn="ctr" fontAlgn="ctr"/>
                      <a:endParaRPr lang="ja-JP" altLang="en-US" sz="100" b="0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</a:tr>
              <a:tr h="50405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個別完工</a:t>
                      </a:r>
                      <a:r>
                        <a:rPr lang="zh-TW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高</a:t>
                      </a:r>
                      <a:endParaRPr lang="ja-JP" altLang="en-US" sz="1800" b="1" i="0" u="none" strike="noStrike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79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8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106,060</a:t>
                      </a:r>
                      <a:endParaRPr kumimoji="1" lang="ja-JP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mpd="sng">
                      <a:noFill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97,000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403">
                <a:tc gridSpan="5">
                  <a:txBody>
                    <a:bodyPr/>
                    <a:lstStyle/>
                    <a:p>
                      <a:pPr algn="ctr" fontAlgn="ctr"/>
                      <a:endParaRPr lang="ja-JP" altLang="en-US" sz="100" b="0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/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/>
                </a:tc>
              </a:tr>
              <a:tr h="5184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連結</a:t>
                      </a:r>
                      <a:endParaRPr lang="ja-JP" altLang="en-US" sz="18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866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国内</a:t>
                      </a: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8,301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8,500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847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海外</a:t>
                      </a: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8,027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9,500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8"/>
                    </a:solidFill>
                  </a:tcPr>
                </a:tc>
              </a:tr>
              <a:tr h="43180">
                <a:tc gridSpan="5">
                  <a:txBody>
                    <a:bodyPr/>
                    <a:lstStyle/>
                    <a:p>
                      <a:pPr algn="ctr" fontAlgn="ctr"/>
                      <a:endParaRPr lang="ja-JP" altLang="en-US" sz="1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1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ja-JP" altLang="en-US" sz="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1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1EE"/>
                    </a:solidFill>
                  </a:tcPr>
                </a:tc>
              </a:tr>
              <a:tr h="51847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連結</a:t>
                      </a:r>
                      <a:r>
                        <a:rPr lang="ja-JP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完工</a:t>
                      </a:r>
                      <a:r>
                        <a:rPr lang="zh-TW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高</a:t>
                      </a:r>
                      <a:endParaRPr lang="ja-JP" altLang="en-US" sz="1800" b="1" i="0" u="none" strike="noStrike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643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8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F1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122,389</a:t>
                      </a:r>
                      <a:endParaRPr kumimoji="1" lang="ja-JP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F1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115,000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F1EE"/>
                    </a:solidFill>
                  </a:tcPr>
                </a:tc>
              </a:tr>
            </a:tbl>
          </a:graphicData>
        </a:graphic>
      </p:graphicFrame>
      <p:sp>
        <p:nvSpPr>
          <p:cNvPr id="12" name="円/楕円 11"/>
          <p:cNvSpPr/>
          <p:nvPr/>
        </p:nvSpPr>
        <p:spPr>
          <a:xfrm>
            <a:off x="3626379" y="2843411"/>
            <a:ext cx="72000" cy="72000"/>
          </a:xfrm>
          <a:prstGeom prst="ellipse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3626379" y="3361986"/>
            <a:ext cx="72000" cy="72000"/>
          </a:xfrm>
          <a:prstGeom prst="ellipse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241412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．業績見通し（２）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6559649" y="1979763"/>
            <a:ext cx="1476024" cy="4392040"/>
          </a:xfrm>
          <a:prstGeom prst="roundRect">
            <a:avLst>
              <a:gd name="adj" fmla="val 3469"/>
            </a:avLst>
          </a:prstGeom>
          <a:noFill/>
          <a:ln>
            <a:solidFill>
              <a:srgbClr val="FFC000"/>
            </a:solidFill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21" name="Text Box 45"/>
          <p:cNvSpPr txBox="1">
            <a:spLocks noChangeArrowheads="1"/>
          </p:cNvSpPr>
          <p:nvPr/>
        </p:nvSpPr>
        <p:spPr bwMode="auto">
          <a:xfrm>
            <a:off x="7092280" y="1628800"/>
            <a:ext cx="974626" cy="2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（百万円）</a:t>
            </a:r>
            <a:endParaRPr lang="en-US" altLang="ja-JP" sz="19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153857" y="204426"/>
            <a:ext cx="31899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3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Ⅱ</a:t>
            </a:r>
            <a:r>
              <a:rPr lang="en-US" altLang="zh-TW" b="1" spc="6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530839" y="188640"/>
            <a:ext cx="236122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２０１９年度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業績見通し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759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065182"/>
              </p:ext>
            </p:extLst>
          </p:nvPr>
        </p:nvGraphicFramePr>
        <p:xfrm>
          <a:off x="971600" y="1988840"/>
          <a:ext cx="6984776" cy="4032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1052"/>
                <a:gridCol w="2311862"/>
                <a:gridCol w="2311862"/>
              </a:tblGrid>
              <a:tr h="6136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損益</a:t>
                      </a:r>
                      <a:endParaRPr kumimoji="1" lang="ja-JP" altLang="en-US" sz="16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kumimoji="1" lang="ja-JP" altLang="en-US" sz="16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</a:t>
                      </a:r>
                      <a:r>
                        <a:rPr kumimoji="1" lang="en-US" altLang="ja-JP" sz="16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8</a:t>
                      </a:r>
                      <a:r>
                        <a:rPr kumimoji="1" lang="ja-JP" altLang="en-US" sz="16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年度</a:t>
                      </a:r>
                      <a:endParaRPr kumimoji="1" lang="en-US" altLang="ja-JP" sz="1600" b="1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>
                        <a:lnSpc>
                          <a:spcPts val="1700"/>
                        </a:lnSpc>
                      </a:pPr>
                      <a:r>
                        <a:rPr kumimoji="1" lang="ja-JP" altLang="en-US" sz="16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実績</a:t>
                      </a:r>
                      <a:endParaRPr kumimoji="1" lang="en-US" altLang="ja-JP" sz="1600" b="1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ja-JP" altLang="en-US" sz="16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２０１９年度</a:t>
                      </a:r>
                      <a:endParaRPr lang="en-US" altLang="ja-JP" sz="1600" b="1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ja-JP" altLang="en-US" sz="16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見通し</a:t>
                      </a:r>
                      <a:endParaRPr lang="ja-JP" altLang="en-US" sz="16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</a:tr>
              <a:tr h="613794">
                <a:tc>
                  <a:txBody>
                    <a:bodyPr/>
                    <a:lstStyle/>
                    <a:p>
                      <a:r>
                        <a:rPr kumimoji="1" lang="ja-JP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完工高</a:t>
                      </a:r>
                      <a:endParaRPr kumimoji="1" lang="ja-JP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24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122,389</a:t>
                      </a:r>
                      <a:endParaRPr kumimoji="1" lang="ja-JP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115,000</a:t>
                      </a:r>
                      <a:endParaRPr kumimoji="1" lang="ja-JP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0635">
                <a:tc rowSpan="2">
                  <a:txBody>
                    <a:bodyPr/>
                    <a:lstStyle/>
                    <a:p>
                      <a:r>
                        <a:rPr kumimoji="1" lang="ja-JP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完工総利益</a:t>
                      </a:r>
                      <a:endParaRPr kumimoji="1" lang="ja-JP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24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11,252</a:t>
                      </a:r>
                      <a:endParaRPr kumimoji="1" lang="ja-JP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12,500</a:t>
                      </a:r>
                      <a:endParaRPr kumimoji="1" lang="ja-JP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0635">
                <a:tc vMerge="1">
                  <a:txBody>
                    <a:bodyPr/>
                    <a:lstStyle/>
                    <a:p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9.2</a:t>
                      </a:r>
                      <a:r>
                        <a:rPr kumimoji="1" lang="ja-JP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endParaRPr kumimoji="1" lang="ja-JP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10.9</a:t>
                      </a:r>
                      <a:r>
                        <a:rPr lang="ja-JP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endParaRPr lang="ja-JP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350635">
                <a:tc rowSpan="2">
                  <a:txBody>
                    <a:bodyPr/>
                    <a:lstStyle/>
                    <a:p>
                      <a:r>
                        <a:rPr kumimoji="1" lang="ja-JP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営業利益</a:t>
                      </a:r>
                    </a:p>
                  </a:txBody>
                  <a:tcPr marL="324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3,885</a:t>
                      </a:r>
                      <a:endParaRPr kumimoji="1" lang="ja-JP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5,000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0635">
                <a:tc vMerge="1">
                  <a:txBody>
                    <a:bodyPr/>
                    <a:lstStyle/>
                    <a:p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3.2</a:t>
                      </a:r>
                      <a:r>
                        <a:rPr kumimoji="1" lang="ja-JP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endParaRPr kumimoji="1" lang="ja-JP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4.3</a:t>
                      </a:r>
                      <a:r>
                        <a:rPr lang="ja-JP" altLang="en-US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endParaRPr lang="ja-JP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350635">
                <a:tc rowSpan="2">
                  <a:txBody>
                    <a:bodyPr/>
                    <a:lstStyle/>
                    <a:p>
                      <a:r>
                        <a:rPr kumimoji="1" lang="ja-JP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経常利益</a:t>
                      </a:r>
                    </a:p>
                  </a:txBody>
                  <a:tcPr marL="324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4,235</a:t>
                      </a:r>
                      <a:endParaRPr kumimoji="1" lang="ja-JP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5,200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0635">
                <a:tc vMerge="1">
                  <a:txBody>
                    <a:bodyPr/>
                    <a:lstStyle/>
                    <a:p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3.5</a:t>
                      </a:r>
                      <a:r>
                        <a:rPr kumimoji="1" lang="ja-JP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endParaRPr kumimoji="1" lang="ja-JP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4.5</a:t>
                      </a:r>
                      <a:r>
                        <a:rPr lang="ja-JP" altLang="en-US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endParaRPr lang="ja-JP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350635">
                <a:tc rowSpan="2">
                  <a:txBody>
                    <a:bodyPr/>
                    <a:lstStyle/>
                    <a:p>
                      <a:r>
                        <a:rPr kumimoji="1" lang="ja-JP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当期純利益</a:t>
                      </a:r>
                      <a:endParaRPr kumimoji="1" lang="ja-JP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24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3,095</a:t>
                      </a:r>
                      <a:endParaRPr kumimoji="1" lang="ja-JP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3,700</a:t>
                      </a:r>
                      <a:endParaRPr kumimoji="1" lang="ja-JP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0635">
                <a:tc vMerge="1">
                  <a:txBody>
                    <a:bodyPr/>
                    <a:lstStyle/>
                    <a:p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2.5</a:t>
                      </a:r>
                      <a:r>
                        <a:rPr kumimoji="1" lang="ja-JP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endParaRPr kumimoji="1" lang="ja-JP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3.2</a:t>
                      </a:r>
                      <a:r>
                        <a:rPr lang="ja-JP" alt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endParaRPr lang="ja-JP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</a:tbl>
          </a:graphicData>
        </a:graphic>
      </p:graphicFrame>
      <p:sp>
        <p:nvSpPr>
          <p:cNvPr id="12" name="Text Box 45"/>
          <p:cNvSpPr txBox="1">
            <a:spLocks noChangeArrowheads="1"/>
          </p:cNvSpPr>
          <p:nvPr/>
        </p:nvSpPr>
        <p:spPr bwMode="auto">
          <a:xfrm>
            <a:off x="6981750" y="1628800"/>
            <a:ext cx="974626" cy="2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（百万円）</a:t>
            </a:r>
            <a:endParaRPr lang="en-US" altLang="ja-JP" sz="19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513674" y="1103685"/>
            <a:ext cx="1963679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損益見通し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241412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．業績見通し（３）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5652120" y="2015582"/>
            <a:ext cx="2304256" cy="4005705"/>
          </a:xfrm>
          <a:prstGeom prst="roundRect">
            <a:avLst>
              <a:gd name="adj" fmla="val 3469"/>
            </a:avLst>
          </a:prstGeom>
          <a:noFill/>
          <a:ln>
            <a:solidFill>
              <a:srgbClr val="FFC000"/>
            </a:solidFill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153857" y="204426"/>
            <a:ext cx="31899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3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Ⅱ</a:t>
            </a:r>
            <a:r>
              <a:rPr lang="en-US" altLang="zh-TW" b="1" spc="6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530839" y="188640"/>
            <a:ext cx="236122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２０１９年度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業績見通し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368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グラフ 5"/>
          <p:cNvGraphicFramePr/>
          <p:nvPr>
            <p:extLst>
              <p:ext uri="{D42A27DB-BD31-4B8C-83A1-F6EECF244321}">
                <p14:modId xmlns:p14="http://schemas.microsoft.com/office/powerpoint/2010/main" val="2989843351"/>
              </p:ext>
            </p:extLst>
          </p:nvPr>
        </p:nvGraphicFramePr>
        <p:xfrm>
          <a:off x="153857" y="2130248"/>
          <a:ext cx="8748488" cy="4113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角丸四角形 3"/>
          <p:cNvSpPr/>
          <p:nvPr/>
        </p:nvSpPr>
        <p:spPr>
          <a:xfrm>
            <a:off x="324150" y="1196975"/>
            <a:ext cx="8496000" cy="504403"/>
          </a:xfrm>
          <a:prstGeom prst="roundRect">
            <a:avLst>
              <a:gd name="adj" fmla="val 6127"/>
            </a:avLst>
          </a:prstGeom>
          <a:solidFill>
            <a:srgbClr val="458EE0"/>
          </a:solidFill>
          <a:ln>
            <a:noFill/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45"/>
          <p:cNvSpPr txBox="1">
            <a:spLocks noChangeArrowheads="1"/>
          </p:cNvSpPr>
          <p:nvPr/>
        </p:nvSpPr>
        <p:spPr bwMode="auto">
          <a:xfrm>
            <a:off x="1835696" y="1304170"/>
            <a:ext cx="528349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b="1" dirty="0" smtClean="0">
                <a:solidFill>
                  <a:prstClr val="white"/>
                </a:solidFill>
                <a:latin typeface="ＭＳ Ｐゴシック" panose="020B0600070205080204" pitchFamily="50" charset="-128"/>
              </a:rPr>
              <a:t>「</a:t>
            </a:r>
            <a:r>
              <a:rPr lang="en-US" altLang="ja-JP" b="1" dirty="0" smtClean="0">
                <a:solidFill>
                  <a:prstClr val="white"/>
                </a:solidFill>
                <a:latin typeface="ＭＳ Ｐゴシック" panose="020B0600070205080204" pitchFamily="50" charset="-128"/>
              </a:rPr>
              <a:t>SNK</a:t>
            </a:r>
            <a:r>
              <a:rPr lang="ja-JP" altLang="en-US" b="1" dirty="0" smtClean="0">
                <a:solidFill>
                  <a:prstClr val="white"/>
                </a:solidFill>
                <a:latin typeface="ＭＳ Ｐゴシック" panose="020B0600070205080204" pitchFamily="50" charset="-128"/>
              </a:rPr>
              <a:t> </a:t>
            </a:r>
            <a:r>
              <a:rPr lang="en-US" altLang="ja-JP" b="1" dirty="0" smtClean="0">
                <a:solidFill>
                  <a:prstClr val="white"/>
                </a:solidFill>
                <a:latin typeface="ＭＳ Ｐゴシック" panose="020B0600070205080204" pitchFamily="50" charset="-128"/>
              </a:rPr>
              <a:t>Value Innovation 2020</a:t>
            </a:r>
            <a:r>
              <a:rPr lang="ja-JP" altLang="en-US" b="1" dirty="0" smtClean="0">
                <a:solidFill>
                  <a:prstClr val="white"/>
                </a:solidFill>
                <a:latin typeface="ＭＳ Ｐゴシック" panose="020B0600070205080204" pitchFamily="50" charset="-128"/>
              </a:rPr>
              <a:t>」の業績と２０１９年度計画</a:t>
            </a:r>
            <a:endParaRPr lang="en-US" altLang="ja-JP" b="1" dirty="0" smtClean="0">
              <a:solidFill>
                <a:prstClr val="white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1142217" y="2348880"/>
            <a:ext cx="46166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"/>
            <a:r>
              <a:rPr lang="ja-JP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itchFamily="50" charset="-128"/>
              </a:rPr>
              <a:t>受注高</a:t>
            </a:r>
            <a:endParaRPr lang="en-US" altLang="ja-JP" sz="1200" b="1" dirty="0" smtClean="0">
              <a:solidFill>
                <a:prstClr val="black">
                  <a:lumMod val="75000"/>
                  <a:lumOff val="25000"/>
                </a:prstClr>
              </a:solidFill>
              <a:latin typeface="ＭＳ Ｐゴシック" pitchFamily="50" charset="-128"/>
            </a:endParaRPr>
          </a:p>
        </p:txBody>
      </p:sp>
      <p:sp>
        <p:nvSpPr>
          <p:cNvPr id="57" name="正方形/長方形 56"/>
          <p:cNvSpPr>
            <a:spLocks noChangeAspect="1"/>
          </p:cNvSpPr>
          <p:nvPr/>
        </p:nvSpPr>
        <p:spPr>
          <a:xfrm>
            <a:off x="947459" y="2392963"/>
            <a:ext cx="144000" cy="144000"/>
          </a:xfrm>
          <a:prstGeom prst="rect">
            <a:avLst/>
          </a:prstGeom>
          <a:solidFill>
            <a:srgbClr val="80C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862297" y="2348880"/>
            <a:ext cx="46166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"/>
            <a:r>
              <a:rPr lang="ja-JP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itchFamily="50" charset="-128"/>
              </a:rPr>
              <a:t>完工高</a:t>
            </a:r>
            <a:endParaRPr lang="en-US" altLang="ja-JP" sz="1200" b="1" dirty="0" smtClean="0">
              <a:solidFill>
                <a:prstClr val="black">
                  <a:lumMod val="75000"/>
                  <a:lumOff val="25000"/>
                </a:prstClr>
              </a:solidFill>
              <a:latin typeface="ＭＳ Ｐゴシック" pitchFamily="50" charset="-128"/>
            </a:endParaRPr>
          </a:p>
        </p:txBody>
      </p:sp>
      <p:sp>
        <p:nvSpPr>
          <p:cNvPr id="59" name="正方形/長方形 58"/>
          <p:cNvSpPr>
            <a:spLocks/>
          </p:cNvSpPr>
          <p:nvPr/>
        </p:nvSpPr>
        <p:spPr>
          <a:xfrm>
            <a:off x="1667539" y="2392963"/>
            <a:ext cx="144000" cy="144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2612795" y="2348880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"/>
            <a:r>
              <a:rPr lang="ja-JP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itchFamily="50" charset="-128"/>
              </a:rPr>
              <a:t>次期繰越高</a:t>
            </a:r>
            <a:endParaRPr lang="en-US" altLang="ja-JP" sz="1200" b="1" dirty="0" smtClean="0">
              <a:solidFill>
                <a:prstClr val="black">
                  <a:lumMod val="75000"/>
                  <a:lumOff val="25000"/>
                </a:prstClr>
              </a:solidFill>
              <a:latin typeface="ＭＳ Ｐゴシック" pitchFamily="50" charset="-128"/>
            </a:endParaRPr>
          </a:p>
        </p:txBody>
      </p:sp>
      <p:sp>
        <p:nvSpPr>
          <p:cNvPr id="61" name="正方形/長方形 60"/>
          <p:cNvSpPr>
            <a:spLocks/>
          </p:cNvSpPr>
          <p:nvPr/>
        </p:nvSpPr>
        <p:spPr>
          <a:xfrm>
            <a:off x="2418037" y="2392963"/>
            <a:ext cx="144000" cy="144000"/>
          </a:xfrm>
          <a:prstGeom prst="rect">
            <a:avLst/>
          </a:prstGeom>
          <a:solidFill>
            <a:srgbClr val="B47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730551" y="2348880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"/>
            <a:r>
              <a:rPr lang="ja-JP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itchFamily="50" charset="-128"/>
              </a:rPr>
              <a:t>当期純利益</a:t>
            </a:r>
            <a:endParaRPr lang="en-US" altLang="ja-JP" sz="1200" b="1" dirty="0" smtClean="0">
              <a:solidFill>
                <a:prstClr val="black">
                  <a:lumMod val="75000"/>
                  <a:lumOff val="25000"/>
                </a:prstClr>
              </a:solidFill>
              <a:latin typeface="ＭＳ Ｐゴシック" pitchFamily="50" charset="-128"/>
            </a:endParaRPr>
          </a:p>
        </p:txBody>
      </p:sp>
      <p:sp>
        <p:nvSpPr>
          <p:cNvPr id="63" name="正方形/長方形 62"/>
          <p:cNvSpPr>
            <a:spLocks/>
          </p:cNvSpPr>
          <p:nvPr/>
        </p:nvSpPr>
        <p:spPr>
          <a:xfrm>
            <a:off x="3505588" y="2402366"/>
            <a:ext cx="144000" cy="14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64" name="直線コネクタ 63"/>
          <p:cNvCxnSpPr/>
          <p:nvPr/>
        </p:nvCxnSpPr>
        <p:spPr>
          <a:xfrm>
            <a:off x="3451588" y="2464184"/>
            <a:ext cx="252000" cy="0"/>
          </a:xfrm>
          <a:prstGeom prst="line">
            <a:avLst/>
          </a:prstGeom>
          <a:ln w="254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252373" y="1988840"/>
            <a:ext cx="410369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"/>
            <a:r>
              <a:rPr lang="ja-JP" altLang="en-US" sz="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itchFamily="50" charset="-128"/>
              </a:rPr>
              <a:t>（百万円）</a:t>
            </a:r>
            <a:endParaRPr lang="en-US" altLang="ja-JP" sz="800" dirty="0" smtClean="0">
              <a:solidFill>
                <a:prstClr val="black">
                  <a:lumMod val="75000"/>
                  <a:lumOff val="25000"/>
                </a:prstClr>
              </a:solidFill>
              <a:latin typeface="ＭＳ Ｐゴシック" pitchFamily="50" charset="-128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8409781" y="1988840"/>
            <a:ext cx="410369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"/>
            <a:r>
              <a:rPr lang="ja-JP" altLang="en-US" sz="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itchFamily="50" charset="-128"/>
              </a:rPr>
              <a:t>（百万円）</a:t>
            </a:r>
            <a:endParaRPr lang="en-US" altLang="ja-JP" sz="800" dirty="0" smtClean="0">
              <a:solidFill>
                <a:prstClr val="black">
                  <a:lumMod val="75000"/>
                  <a:lumOff val="25000"/>
                </a:prstClr>
              </a:solidFill>
              <a:latin typeface="ＭＳ Ｐゴシック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07178" y="4951801"/>
            <a:ext cx="39688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ja-JP" altLang="en-US" sz="120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04056" y="4941168"/>
            <a:ext cx="611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prstClr val="black"/>
                </a:solidFill>
                <a:latin typeface="ＭＳ Ｐゴシック"/>
              </a:rPr>
              <a:t>ROE</a:t>
            </a:r>
            <a:endParaRPr lang="ja-JP" altLang="en-US" sz="1200" b="1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26" name="フローチャート : 判断 25"/>
          <p:cNvSpPr/>
          <p:nvPr/>
        </p:nvSpPr>
        <p:spPr>
          <a:xfrm>
            <a:off x="934760" y="2663655"/>
            <a:ext cx="158400" cy="158400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879096" y="2744088"/>
            <a:ext cx="252000" cy="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1110168" y="2600072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/>
              </a:rPr>
              <a:t>ＲＯＥ</a:t>
            </a:r>
            <a:endParaRPr lang="ja-JP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ＭＳ Ｐゴシック"/>
            </a:endParaRPr>
          </a:p>
        </p:txBody>
      </p:sp>
      <p:sp>
        <p:nvSpPr>
          <p:cNvPr id="34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241412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１</a:t>
            </a:r>
            <a:r>
              <a:rPr lang="ja-JP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．業績見通し（４）</a:t>
            </a:r>
            <a:endParaRPr lang="en-US" altLang="ja-JP" sz="2400" b="1" dirty="0" smtClean="0">
              <a:solidFill>
                <a:prstClr val="black">
                  <a:lumMod val="75000"/>
                  <a:lumOff val="25000"/>
                </a:prstClr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3" name="Text Box 45"/>
          <p:cNvSpPr txBox="1">
            <a:spLocks noChangeArrowheads="1"/>
          </p:cNvSpPr>
          <p:nvPr/>
        </p:nvSpPr>
        <p:spPr bwMode="auto">
          <a:xfrm>
            <a:off x="153857" y="204426"/>
            <a:ext cx="31899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3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Ⅱ</a:t>
            </a:r>
            <a:r>
              <a:rPr lang="en-US" altLang="zh-TW" b="1" spc="6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9" name="Text Box 45"/>
          <p:cNvSpPr txBox="1">
            <a:spLocks noChangeArrowheads="1"/>
          </p:cNvSpPr>
          <p:nvPr/>
        </p:nvSpPr>
        <p:spPr bwMode="auto">
          <a:xfrm>
            <a:off x="530839" y="188640"/>
            <a:ext cx="236122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２０１９年度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業績見通し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 rot="16200000">
            <a:off x="4158038" y="4166791"/>
            <a:ext cx="3384000" cy="0"/>
          </a:xfrm>
          <a:prstGeom prst="line">
            <a:avLst/>
          </a:prstGeom>
          <a:ln w="19050" cmpd="sng">
            <a:solidFill>
              <a:srgbClr val="D7643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18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292464" y="1186781"/>
            <a:ext cx="50400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2" name="Text Box 45"/>
          <p:cNvSpPr txBox="1">
            <a:spLocks noChangeArrowheads="1"/>
          </p:cNvSpPr>
          <p:nvPr/>
        </p:nvSpPr>
        <p:spPr bwMode="auto">
          <a:xfrm>
            <a:off x="251520" y="332656"/>
            <a:ext cx="823944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目次</a:t>
            </a:r>
            <a:endParaRPr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970095"/>
            <a:ext cx="9144000" cy="216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92464" y="2727537"/>
            <a:ext cx="504000" cy="50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343242" y="2727537"/>
            <a:ext cx="3478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sz="3000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Ⅱ</a:t>
            </a:r>
            <a:endParaRPr lang="en-US" altLang="ja-JP" sz="3000" dirty="0" smtClean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92464" y="1186781"/>
            <a:ext cx="504000" cy="50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343242" y="1186781"/>
            <a:ext cx="3478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zh-TW" sz="3000" spc="-3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Ⅰ</a:t>
            </a:r>
            <a:endParaRPr lang="en-US" altLang="ja-JP" sz="3000" dirty="0" smtClean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954184" y="3287306"/>
            <a:ext cx="2196114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800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１．業績見通し</a:t>
            </a:r>
            <a:endParaRPr lang="en-US" altLang="ja-JP" sz="2800" dirty="0" smtClean="0">
              <a:solidFill>
                <a:schemeClr val="bg1">
                  <a:lumMod val="75000"/>
                </a:schemeClr>
              </a:solidFill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3" name="Text Box 45"/>
          <p:cNvSpPr txBox="1">
            <a:spLocks noChangeArrowheads="1"/>
          </p:cNvSpPr>
          <p:nvPr/>
        </p:nvSpPr>
        <p:spPr bwMode="auto">
          <a:xfrm>
            <a:off x="954184" y="2700241"/>
            <a:ext cx="48419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000" b="1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２０１９</a:t>
            </a:r>
            <a:r>
              <a:rPr lang="zh-TW" altLang="en-US" sz="3000" b="1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ja-JP" altLang="en-US" sz="3000" b="1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度</a:t>
            </a:r>
            <a:r>
              <a:rPr lang="ja-JP" altLang="en-US" sz="3000" b="1" spc="-300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業績見通し</a:t>
            </a:r>
            <a:endParaRPr lang="en-US" altLang="ja-JP" sz="3000" b="1" dirty="0" smtClean="0">
              <a:solidFill>
                <a:schemeClr val="bg1">
                  <a:lumMod val="75000"/>
                </a:schemeClr>
              </a:solidFill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954184" y="1732690"/>
            <a:ext cx="2997615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800" dirty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１．連結決算の概要</a:t>
            </a:r>
          </a:p>
          <a:p>
            <a:pPr>
              <a:tabLst>
                <a:tab pos="355600" algn="l"/>
                <a:tab pos="712788" algn="l"/>
              </a:tabLst>
            </a:pPr>
            <a:endParaRPr lang="ja-JP" altLang="en-US" sz="2800" dirty="0">
              <a:solidFill>
                <a:schemeClr val="bg1">
                  <a:lumMod val="75000"/>
                </a:schemeClr>
              </a:solidFill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Text Box 45"/>
          <p:cNvSpPr txBox="1">
            <a:spLocks noChangeArrowheads="1"/>
          </p:cNvSpPr>
          <p:nvPr/>
        </p:nvSpPr>
        <p:spPr bwMode="auto">
          <a:xfrm>
            <a:off x="954184" y="1159485"/>
            <a:ext cx="390584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000" b="1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２０１８</a:t>
            </a:r>
            <a:r>
              <a:rPr lang="zh-TW" altLang="en-US" sz="3000" b="1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ja-JP" altLang="en-US" sz="3000" b="1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度　</a:t>
            </a:r>
            <a:r>
              <a:rPr lang="zh-TW" altLang="en-US" sz="3000" b="1" dirty="0" smtClean="0">
                <a:solidFill>
                  <a:schemeClr val="bg1">
                    <a:lumMod val="75000"/>
                  </a:schemeClr>
                </a:solidFill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決算</a:t>
            </a:r>
            <a:endParaRPr lang="en-US" altLang="ja-JP" sz="3000" b="1" dirty="0" smtClean="0">
              <a:solidFill>
                <a:schemeClr val="bg1">
                  <a:lumMod val="75000"/>
                </a:schemeClr>
              </a:solidFill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92464" y="4221088"/>
            <a:ext cx="504000" cy="504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343242" y="4221088"/>
            <a:ext cx="34624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sz="3000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</a:t>
            </a:r>
            <a:endParaRPr lang="en-US" altLang="ja-JP" sz="3000" dirty="0" smtClean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Text Box 45"/>
          <p:cNvSpPr txBox="1">
            <a:spLocks noChangeArrowheads="1"/>
          </p:cNvSpPr>
          <p:nvPr/>
        </p:nvSpPr>
        <p:spPr bwMode="auto">
          <a:xfrm>
            <a:off x="954184" y="4221088"/>
            <a:ext cx="647773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000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中期経営計画の進捗成果と今後の展望</a:t>
            </a:r>
            <a:endParaRPr lang="en-US" altLang="ja-JP" sz="3000" b="1" dirty="0" smtClean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954184" y="4799418"/>
            <a:ext cx="7578256" cy="1292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800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進捗</a:t>
            </a:r>
            <a:r>
              <a:rPr lang="ja-JP" altLang="en-US" sz="2800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成果と</a:t>
            </a:r>
            <a:r>
              <a:rPr lang="ja-JP" altLang="en-US" sz="2800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見通し</a:t>
            </a:r>
            <a:endParaRPr lang="en-US" altLang="ja-JP" sz="2800" dirty="0" smtClean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  <a:p>
            <a:pPr>
              <a:tabLst>
                <a:tab pos="355600" algn="l"/>
                <a:tab pos="712788" algn="l"/>
              </a:tabLst>
            </a:pPr>
            <a:r>
              <a:rPr lang="ja-JP" altLang="en-US" sz="2800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２</a:t>
            </a:r>
            <a:r>
              <a:rPr lang="ja-JP" altLang="en-US" sz="28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．利益配分に関する基本方針</a:t>
            </a:r>
            <a:endParaRPr lang="en-US" altLang="ja-JP" sz="2800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  <a:p>
            <a:pPr>
              <a:tabLst>
                <a:tab pos="355600" algn="l"/>
                <a:tab pos="712788" algn="l"/>
              </a:tabLst>
            </a:pPr>
            <a:endParaRPr lang="en-US" altLang="ja-JP" sz="2800" dirty="0" smtClean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27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7" r="16038" b="-1005"/>
          <a:stretch>
            <a:fillRect/>
          </a:stretch>
        </p:blipFill>
        <p:spPr>
          <a:xfrm>
            <a:off x="811672" y="1324910"/>
            <a:ext cx="5688632" cy="527244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588904" y="337407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2017</a:t>
            </a:r>
            <a:r>
              <a:rPr kumimoji="1"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年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915448" y="24665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2020</a:t>
            </a:r>
            <a:r>
              <a:rPr kumimoji="1"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年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24976" y="5329814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1969</a:t>
            </a:r>
            <a:r>
              <a:rPr kumimoji="1" lang="ja-JP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年　新日本空調の設立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932040" y="6110880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1930</a:t>
            </a:r>
            <a:r>
              <a:rPr kumimoji="1" lang="ja-JP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年　東洋キヤリア工業の創業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5913509" y="2806965"/>
            <a:ext cx="2628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5580224" y="3690656"/>
            <a:ext cx="1008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5068520" y="5624408"/>
            <a:ext cx="2628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4968464" y="6398912"/>
            <a:ext cx="3528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グループ化 44"/>
          <p:cNvGrpSpPr/>
          <p:nvPr/>
        </p:nvGrpSpPr>
        <p:grpSpPr>
          <a:xfrm>
            <a:off x="6952650" y="3121467"/>
            <a:ext cx="468888" cy="2298877"/>
            <a:chOff x="7127448" y="2796840"/>
            <a:chExt cx="468888" cy="2834688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grpSpPr>
        <p:sp>
          <p:nvSpPr>
            <p:cNvPr id="37" name="二等辺三角形 36"/>
            <p:cNvSpPr/>
            <p:nvPr/>
          </p:nvSpPr>
          <p:spPr>
            <a:xfrm rot="10800000">
              <a:off x="7236294" y="3284984"/>
              <a:ext cx="246887" cy="234654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二等辺三角形 37"/>
            <p:cNvSpPr/>
            <p:nvPr/>
          </p:nvSpPr>
          <p:spPr>
            <a:xfrm>
              <a:off x="7127448" y="2796840"/>
              <a:ext cx="468888" cy="56015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3102036" y="5619044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>
                <a:latin typeface="+mn-ea"/>
              </a:rPr>
              <a:t>空調の</a:t>
            </a:r>
            <a:endParaRPr kumimoji="1" lang="en-US" altLang="ja-JP" sz="1600" b="1" dirty="0" smtClean="0">
              <a:latin typeface="+mn-ea"/>
            </a:endParaRPr>
          </a:p>
          <a:p>
            <a:pPr algn="ctr"/>
            <a:r>
              <a:rPr kumimoji="1" lang="ja-JP" altLang="en-US" sz="1600" b="1" dirty="0" smtClean="0">
                <a:latin typeface="+mn-ea"/>
              </a:rPr>
              <a:t>パイオニア</a:t>
            </a:r>
            <a:endParaRPr kumimoji="1" lang="en-US" altLang="ja-JP" sz="1600" b="1" dirty="0" smtClean="0">
              <a:latin typeface="+mn-ea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195736" y="4396496"/>
            <a:ext cx="2952328" cy="515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ts val="4000"/>
              </a:lnSpc>
              <a:tabLst>
                <a:tab pos="355600" algn="l"/>
                <a:tab pos="712788" algn="l"/>
              </a:tabLst>
            </a:pPr>
            <a:r>
              <a:rPr lang="ja-JP" altLang="en-US" b="1" dirty="0" smtClean="0">
                <a:latin typeface="+mn-ea"/>
              </a:rPr>
              <a:t>「質と量のバランス」</a:t>
            </a:r>
            <a:endParaRPr lang="en-US" altLang="ja-JP" b="1" dirty="0" smtClean="0">
              <a:latin typeface="+mn-ea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174812" y="3815416"/>
            <a:ext cx="3024336" cy="515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ts val="4000"/>
              </a:lnSpc>
              <a:tabLst>
                <a:tab pos="355600" algn="l"/>
                <a:tab pos="712788" algn="l"/>
              </a:tabLst>
            </a:pPr>
            <a:r>
              <a:rPr lang="ja-JP" altLang="en-US" b="1" dirty="0" smtClean="0">
                <a:latin typeface="+mn-ea"/>
              </a:rPr>
              <a:t>「究極真価プラン」</a:t>
            </a:r>
            <a:endParaRPr lang="en-US" altLang="ja-JP" b="1" dirty="0" smtClean="0">
              <a:latin typeface="+mn-ea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764104" y="3030938"/>
            <a:ext cx="374400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ts val="4000"/>
              </a:lnSpc>
              <a:tabLst>
                <a:tab pos="355600" algn="l"/>
                <a:tab pos="712788" algn="l"/>
              </a:tabLst>
            </a:pPr>
            <a:r>
              <a:rPr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HGP創英角ｺﾞｼｯｸUB" pitchFamily="50" charset="-128"/>
                <a:ea typeface="HGP創英角ｺﾞｼｯｸUB" pitchFamily="50" charset="-128"/>
              </a:rPr>
              <a:t>「</a:t>
            </a:r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Lucida Sans Unicode" pitchFamily="34" charset="0"/>
                <a:ea typeface="HGP創英角ｺﾞｼｯｸUB" pitchFamily="50" charset="-128"/>
                <a:cs typeface="Lucida Sans Unicode" pitchFamily="34" charset="0"/>
              </a:rPr>
              <a:t>SNK Value Innovation </a:t>
            </a:r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Century" pitchFamily="18" charset="0"/>
                <a:ea typeface="HGP創英角ｺﾞｼｯｸUB" pitchFamily="50" charset="-128"/>
                <a:cs typeface="Lucida Sans Unicode" pitchFamily="34" charset="0"/>
              </a:rPr>
              <a:t>2020</a:t>
            </a:r>
            <a:r>
              <a:rPr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HGP創英角ｺﾞｼｯｸUB" pitchFamily="50" charset="-128"/>
                <a:ea typeface="HGP創英角ｺﾞｼｯｸUB" pitchFamily="50" charset="-128"/>
              </a:rPr>
              <a:t>」</a:t>
            </a:r>
            <a:endParaRPr lang="en-US" altLang="ja-JP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7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913509" y="280696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2019</a:t>
            </a:r>
            <a:r>
              <a:rPr kumimoji="1" lang="ja-JP" altLang="en-US" dirty="0" smtClean="0">
                <a:solidFill>
                  <a:srgbClr val="FF0000"/>
                </a:solidFill>
              </a:rPr>
              <a:t>年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732464" y="28114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50</a:t>
            </a:r>
            <a:r>
              <a:rPr lang="ja-JP" altLang="en-US" dirty="0" smtClean="0">
                <a:solidFill>
                  <a:srgbClr val="FF0000"/>
                </a:solidFill>
              </a:rPr>
              <a:t>周</a:t>
            </a:r>
            <a:r>
              <a:rPr kumimoji="1" lang="ja-JP" altLang="en-US" dirty="0" smtClean="0">
                <a:solidFill>
                  <a:srgbClr val="FF0000"/>
                </a:solidFill>
              </a:rPr>
              <a:t>年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46" name="グループ化 45"/>
          <p:cNvGrpSpPr/>
          <p:nvPr/>
        </p:nvGrpSpPr>
        <p:grpSpPr>
          <a:xfrm>
            <a:off x="7862967" y="2816177"/>
            <a:ext cx="468888" cy="3546261"/>
            <a:chOff x="7127448" y="2796840"/>
            <a:chExt cx="468888" cy="2834688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grpSpPr>
        <p:sp>
          <p:nvSpPr>
            <p:cNvPr id="47" name="二等辺三角形 46"/>
            <p:cNvSpPr/>
            <p:nvPr/>
          </p:nvSpPr>
          <p:spPr>
            <a:xfrm rot="10800000">
              <a:off x="7236293" y="3178433"/>
              <a:ext cx="246887" cy="245309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二等辺三角形 47"/>
            <p:cNvSpPr/>
            <p:nvPr/>
          </p:nvSpPr>
          <p:spPr>
            <a:xfrm>
              <a:off x="7127448" y="2796840"/>
              <a:ext cx="468888" cy="43610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4" name="テキスト ボックス 43"/>
          <p:cNvSpPr txBox="1"/>
          <p:nvPr/>
        </p:nvSpPr>
        <p:spPr>
          <a:xfrm>
            <a:off x="7652372" y="249211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90</a:t>
            </a:r>
            <a:r>
              <a:rPr lang="ja-JP" altLang="en-US" dirty="0" smtClean="0">
                <a:solidFill>
                  <a:srgbClr val="FF0000"/>
                </a:solidFill>
              </a:rPr>
              <a:t>周</a:t>
            </a:r>
            <a:r>
              <a:rPr kumimoji="1" lang="ja-JP" altLang="en-US" dirty="0" smtClean="0">
                <a:solidFill>
                  <a:srgbClr val="FF0000"/>
                </a:solidFill>
              </a:rPr>
              <a:t>年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1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30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/>
          <p:cNvSpPr/>
          <p:nvPr/>
        </p:nvSpPr>
        <p:spPr>
          <a:xfrm>
            <a:off x="361562" y="4397442"/>
            <a:ext cx="8496322" cy="1839870"/>
          </a:xfrm>
          <a:prstGeom prst="roundRect">
            <a:avLst>
              <a:gd name="adj" fmla="val 3018"/>
            </a:avLst>
          </a:prstGeom>
          <a:solidFill>
            <a:srgbClr val="EEF5FC"/>
          </a:solidFill>
          <a:ln>
            <a:noFill/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latin typeface="Arial" panose="020B0604020202020204" pitchFamily="34" charset="0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326125" y="1693332"/>
            <a:ext cx="8496322" cy="2161838"/>
          </a:xfrm>
          <a:prstGeom prst="roundRect">
            <a:avLst>
              <a:gd name="adj" fmla="val 3018"/>
            </a:avLst>
          </a:prstGeom>
          <a:solidFill>
            <a:srgbClr val="EEF5FC"/>
          </a:solidFill>
          <a:ln>
            <a:noFill/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latin typeface="Arial" panose="020B0604020202020204" pitchFamily="34" charset="0"/>
            </a:endParaRPr>
          </a:p>
        </p:txBody>
      </p:sp>
      <p:sp>
        <p:nvSpPr>
          <p:cNvPr id="31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513674" y="1103685"/>
            <a:ext cx="4393832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企業ブランドのリファイン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63960" y="2357265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5654" y="2228553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/>
              <a:t>２０１９年を次の５０年に向けた「飛躍の年」と位置づけ</a:t>
            </a:r>
            <a:endParaRPr kumimoji="1" lang="ja-JP" altLang="en-US" sz="24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61363" y="4877544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2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61363" y="4615934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将来</a:t>
            </a:r>
            <a:r>
              <a:rPr lang="ja-JP" altLang="en-US" sz="2400" dirty="0" smtClean="0"/>
              <a:t>を担う２０代～４０代の４０名によるタスクチーム</a:t>
            </a:r>
            <a:endParaRPr kumimoji="1" lang="ja-JP" altLang="en-US" sz="2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37470" y="5156110"/>
            <a:ext cx="808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全社員</a:t>
            </a:r>
            <a:r>
              <a:rPr lang="ja-JP" altLang="en-US" sz="2400" dirty="0" smtClean="0"/>
              <a:t>とお客様からのアンケート</a:t>
            </a:r>
            <a:endParaRPr kumimoji="1" lang="ja-JP" altLang="en-US" sz="2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25654" y="5672692"/>
            <a:ext cx="787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残すべきＤＮＡ、持つべき価値観、当社</a:t>
            </a:r>
            <a:r>
              <a:rPr lang="ja-JP" altLang="en-US" sz="2400" dirty="0"/>
              <a:t>が</a:t>
            </a:r>
            <a:r>
              <a:rPr lang="ja-JP" altLang="en-US" sz="2400" dirty="0" smtClean="0"/>
              <a:t>期待される役割</a:t>
            </a:r>
            <a:endParaRPr kumimoji="1" lang="ja-JP" altLang="en-US" sz="2400" dirty="0"/>
          </a:p>
        </p:txBody>
      </p:sp>
      <p:sp>
        <p:nvSpPr>
          <p:cNvPr id="4" name="角丸四角形 3"/>
          <p:cNvSpPr/>
          <p:nvPr/>
        </p:nvSpPr>
        <p:spPr>
          <a:xfrm>
            <a:off x="492848" y="2084657"/>
            <a:ext cx="8162782" cy="1272335"/>
          </a:xfrm>
          <a:prstGeom prst="roundRect">
            <a:avLst>
              <a:gd name="adj" fmla="val 7145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45013" y="2782727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将来</a:t>
            </a:r>
            <a:r>
              <a:rPr lang="ja-JP" altLang="en-US" sz="2400" b="1" dirty="0" smtClean="0"/>
              <a:t>に向けた更なる持続的成長と企業価値の創造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9564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5"/>
          <p:cNvSpPr txBox="1">
            <a:spLocks noChangeArrowheads="1"/>
          </p:cNvSpPr>
          <p:nvPr/>
        </p:nvSpPr>
        <p:spPr bwMode="auto">
          <a:xfrm>
            <a:off x="251520" y="332656"/>
            <a:ext cx="4536504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２０１８年度の業界動向</a:t>
            </a:r>
            <a:endParaRPr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0" y="970095"/>
            <a:ext cx="9144000" cy="216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1560" y="1916832"/>
            <a:ext cx="8172000" cy="3416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400" dirty="0" smtClean="0"/>
              <a:t>受注環境は、民間設備投資、都心を中心とした</a:t>
            </a:r>
            <a:endParaRPr lang="en-US" altLang="ja-JP" sz="2400" dirty="0" smtClean="0"/>
          </a:p>
          <a:p>
            <a:pPr>
              <a:lnSpc>
                <a:spcPct val="150000"/>
              </a:lnSpc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再開発案件等の不動産投資が引き続き好調</a:t>
            </a:r>
            <a:endParaRPr kumimoji="1" lang="en-US" altLang="ja-JP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400" dirty="0" smtClean="0"/>
              <a:t>技術者・技能労働者不足、資機材・労務費が上昇</a:t>
            </a:r>
            <a:endParaRPr lang="en-US" altLang="ja-JP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400" dirty="0"/>
              <a:t>ＡＩ，Ｉ</a:t>
            </a:r>
            <a:r>
              <a:rPr lang="en-US" altLang="ja-JP" sz="2400" dirty="0"/>
              <a:t>o</a:t>
            </a:r>
            <a:r>
              <a:rPr lang="ja-JP" altLang="en-US" sz="2400" dirty="0"/>
              <a:t>Ｔを活用</a:t>
            </a:r>
            <a:r>
              <a:rPr lang="ja-JP" altLang="en-US" sz="2400" dirty="0" smtClean="0"/>
              <a:t>した技術革新への対応</a:t>
            </a:r>
            <a:endParaRPr lang="en-US" altLang="ja-JP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400" dirty="0"/>
              <a:t>働き方改革による生産性</a:t>
            </a:r>
            <a:r>
              <a:rPr lang="ja-JP" altLang="en-US" sz="2400" dirty="0" smtClean="0"/>
              <a:t>向上への取り組み</a:t>
            </a:r>
            <a:endParaRPr lang="en-US" altLang="ja-JP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400" dirty="0" smtClean="0"/>
              <a:t>ＥＳＧを</a:t>
            </a:r>
            <a:r>
              <a:rPr lang="ja-JP" altLang="en-US" sz="2400" dirty="0"/>
              <a:t>基軸</a:t>
            </a:r>
            <a:r>
              <a:rPr lang="ja-JP" altLang="en-US" sz="2400" dirty="0" smtClean="0"/>
              <a:t>とした経営への取り組み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62949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326125" y="1700808"/>
            <a:ext cx="8496322" cy="2060719"/>
          </a:xfrm>
          <a:prstGeom prst="roundRect">
            <a:avLst>
              <a:gd name="adj" fmla="val 3018"/>
            </a:avLst>
          </a:prstGeom>
          <a:solidFill>
            <a:srgbClr val="EEF5FC"/>
          </a:solidFill>
          <a:ln>
            <a:noFill/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latin typeface="Arial" panose="020B0604020202020204" pitchFamily="34" charset="0"/>
            </a:endParaRPr>
          </a:p>
        </p:txBody>
      </p:sp>
      <p:sp>
        <p:nvSpPr>
          <p:cNvPr id="31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513674" y="1103685"/>
            <a:ext cx="2811667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新た</a:t>
            </a: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な企業理念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63960" y="2357265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36104" y="3039343"/>
            <a:ext cx="7668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社会</a:t>
            </a:r>
            <a:r>
              <a:rPr lang="ja-JP" altLang="en-US" sz="2400" dirty="0"/>
              <a:t>と自然の調和を育み、未来へ向けた思いを</a:t>
            </a:r>
            <a:r>
              <a:rPr lang="ja-JP" altLang="en-US" sz="2400" dirty="0" smtClean="0"/>
              <a:t>満たす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3129" y="2348880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/>
              <a:t>Ｆ</a:t>
            </a:r>
            <a:r>
              <a:rPr kumimoji="1" lang="en-US" altLang="ja-JP" sz="3600" b="1" dirty="0" smtClean="0"/>
              <a:t>ill</a:t>
            </a:r>
            <a:r>
              <a:rPr kumimoji="1" lang="ja-JP" altLang="en-US" sz="3600" b="1" dirty="0" smtClean="0"/>
              <a:t> </a:t>
            </a:r>
            <a:r>
              <a:rPr kumimoji="1" lang="en-US" altLang="ja-JP" sz="3600" b="1" dirty="0" smtClean="0"/>
              <a:t>your</a:t>
            </a:r>
            <a:r>
              <a:rPr kumimoji="1" lang="ja-JP" altLang="en-US" sz="3600" b="1" dirty="0" smtClean="0"/>
              <a:t> </a:t>
            </a:r>
            <a:r>
              <a:rPr kumimoji="1" lang="en-US" altLang="ja-JP" sz="3600" b="1" dirty="0" smtClean="0"/>
              <a:t>tomorrow</a:t>
            </a:r>
            <a:endParaRPr kumimoji="1" lang="ja-JP" altLang="en-US" sz="36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1560" y="172403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【</a:t>
            </a:r>
            <a:r>
              <a:rPr kumimoji="1" lang="ja-JP" altLang="en-US" sz="3200" dirty="0" smtClean="0"/>
              <a:t>使命</a:t>
            </a:r>
            <a:r>
              <a:rPr kumimoji="1" lang="en-US" altLang="ja-JP" sz="3200" dirty="0" smtClean="0"/>
              <a:t>】</a:t>
            </a:r>
            <a:endParaRPr kumimoji="1" lang="ja-JP" altLang="en-US" sz="3200" dirty="0"/>
          </a:p>
        </p:txBody>
      </p:sp>
      <p:sp>
        <p:nvSpPr>
          <p:cNvPr id="19" name="角丸四角形 18"/>
          <p:cNvSpPr/>
          <p:nvPr/>
        </p:nvSpPr>
        <p:spPr>
          <a:xfrm>
            <a:off x="323528" y="3891570"/>
            <a:ext cx="8496322" cy="2841161"/>
          </a:xfrm>
          <a:prstGeom prst="roundRect">
            <a:avLst>
              <a:gd name="adj" fmla="val 3018"/>
            </a:avLst>
          </a:prstGeom>
          <a:solidFill>
            <a:srgbClr val="EEF5FC"/>
          </a:solidFill>
          <a:ln>
            <a:noFill/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latin typeface="Arial" panose="020B060402020202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61363" y="4805536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2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32374" y="4653136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/>
              <a:t>調和</a:t>
            </a:r>
            <a:r>
              <a:rPr lang="ja-JP" altLang="en-US" sz="2000" dirty="0" smtClean="0"/>
              <a:t>：社会と自然に敬意を払い、つながりを大切にします</a:t>
            </a:r>
            <a:endParaRPr kumimoji="1" lang="ja-JP" altLang="en-US" sz="20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87697" y="3933056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【</a:t>
            </a:r>
            <a:r>
              <a:rPr lang="ja-JP" altLang="en-US" sz="3200" dirty="0"/>
              <a:t>価値観</a:t>
            </a:r>
            <a:r>
              <a:rPr kumimoji="1" lang="en-US" altLang="ja-JP" sz="3200" dirty="0" smtClean="0"/>
              <a:t>】</a:t>
            </a:r>
            <a:endParaRPr kumimoji="1" lang="ja-JP" altLang="en-US" sz="3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37470" y="5147900"/>
            <a:ext cx="808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/>
              <a:t>探究</a:t>
            </a:r>
            <a:r>
              <a:rPr lang="ja-JP" altLang="en-US" sz="2000" dirty="0" smtClean="0"/>
              <a:t>：豊かな発想力と熱意を持って、新たな価値の創造に挑みます</a:t>
            </a:r>
            <a:endParaRPr kumimoji="1" lang="ja-JP" altLang="en-US" sz="2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37470" y="5651956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/>
              <a:t>真摯</a:t>
            </a:r>
            <a:r>
              <a:rPr lang="ja-JP" altLang="en-US" sz="2000" dirty="0" smtClean="0"/>
              <a:t>：何事にも強くしなやかに向き合い、期待に応えます</a:t>
            </a:r>
            <a:endParaRPr kumimoji="1" lang="ja-JP" altLang="en-US" sz="20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09478" y="6156012"/>
            <a:ext cx="772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/>
              <a:t>絆　</a:t>
            </a:r>
            <a:r>
              <a:rPr lang="ja-JP" altLang="en-US" sz="2000" dirty="0" smtClean="0"/>
              <a:t>：仲間と共に、わくわくしながら、成し遂げる喜びを分かち合います</a:t>
            </a:r>
            <a:endParaRPr kumimoji="1" lang="ja-JP" altLang="en-US" sz="2000" dirty="0"/>
          </a:p>
        </p:txBody>
      </p:sp>
      <p:sp>
        <p:nvSpPr>
          <p:cNvPr id="4" name="角丸四角形 3"/>
          <p:cNvSpPr/>
          <p:nvPr/>
        </p:nvSpPr>
        <p:spPr>
          <a:xfrm>
            <a:off x="513674" y="2348880"/>
            <a:ext cx="8162782" cy="1272335"/>
          </a:xfrm>
          <a:prstGeom prst="roundRect">
            <a:avLst>
              <a:gd name="adj" fmla="val 7145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角丸四角形 29"/>
          <p:cNvSpPr/>
          <p:nvPr/>
        </p:nvSpPr>
        <p:spPr>
          <a:xfrm>
            <a:off x="513674" y="4517831"/>
            <a:ext cx="8162782" cy="2151529"/>
          </a:xfrm>
          <a:prstGeom prst="roundRect">
            <a:avLst>
              <a:gd name="adj" fmla="val 5413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38353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30"/>
          <p:cNvSpPr/>
          <p:nvPr/>
        </p:nvSpPr>
        <p:spPr>
          <a:xfrm>
            <a:off x="326125" y="2060848"/>
            <a:ext cx="8496322" cy="3528392"/>
          </a:xfrm>
          <a:prstGeom prst="roundRect">
            <a:avLst>
              <a:gd name="adj" fmla="val 3018"/>
            </a:avLst>
          </a:prstGeom>
          <a:solidFill>
            <a:srgbClr val="EEF5FC"/>
          </a:solidFill>
          <a:ln>
            <a:noFill/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 Box 45"/>
          <p:cNvSpPr txBox="1">
            <a:spLocks noChangeArrowheads="1"/>
          </p:cNvSpPr>
          <p:nvPr/>
        </p:nvSpPr>
        <p:spPr bwMode="auto">
          <a:xfrm>
            <a:off x="539552" y="2391398"/>
            <a:ext cx="8282895" cy="16619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55600" algn="l"/>
                <a:tab pos="712788" algn="l"/>
              </a:tabLst>
            </a:pP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首都圏再開発の傾向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２０２０年以降は、一旦落ち着き、その後都心中心部</a:t>
            </a:r>
            <a:endParaRPr lang="en-US" altLang="ja-JP" sz="24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では、複数の再開発案件の集中が予想される</a:t>
            </a:r>
            <a:endParaRPr lang="en-US" altLang="ja-JP" sz="24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．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進捗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成果と見通し（１）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Text Box 45"/>
          <p:cNvSpPr txBox="1">
            <a:spLocks noChangeArrowheads="1"/>
          </p:cNvSpPr>
          <p:nvPr/>
        </p:nvSpPr>
        <p:spPr bwMode="auto">
          <a:xfrm>
            <a:off x="524661" y="1145026"/>
            <a:ext cx="7736092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今後</a:t>
            </a:r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の見通し</a:t>
            </a:r>
            <a:endParaRPr lang="en-US" altLang="ja-JP" sz="28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  <a:tabLst>
                <a:tab pos="355600" algn="l"/>
                <a:tab pos="712788" algn="l"/>
              </a:tabLst>
            </a:pPr>
            <a:endParaRPr lang="en-US" altLang="ja-JP" sz="2800" b="1" dirty="0" smtClean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524661" y="4401724"/>
            <a:ext cx="7849494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再開発においては、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エネルギーのスマート化がさらに進む</a:t>
            </a:r>
          </a:p>
        </p:txBody>
      </p:sp>
    </p:spTree>
    <p:extLst>
      <p:ext uri="{BB962C8B-B14F-4D97-AF65-F5344CB8AC3E}">
        <p14:creationId xmlns:p14="http://schemas.microsoft.com/office/powerpoint/2010/main" val="101084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00" y="2240660"/>
            <a:ext cx="7033211" cy="4395757"/>
          </a:xfrm>
          <a:prstGeom prst="rect">
            <a:avLst/>
          </a:prstGeom>
        </p:spPr>
      </p:pic>
      <p:grpSp>
        <p:nvGrpSpPr>
          <p:cNvPr id="14" name="グループ化 34"/>
          <p:cNvGrpSpPr/>
          <p:nvPr/>
        </p:nvGrpSpPr>
        <p:grpSpPr>
          <a:xfrm>
            <a:off x="683568" y="1629369"/>
            <a:ext cx="7272808" cy="553998"/>
            <a:chOff x="446470" y="3041401"/>
            <a:chExt cx="2923360" cy="1080100"/>
          </a:xfrm>
        </p:grpSpPr>
        <p:sp>
          <p:nvSpPr>
            <p:cNvPr id="15" name="二等辺三角形 14"/>
            <p:cNvSpPr>
              <a:spLocks noChangeAspect="1"/>
            </p:cNvSpPr>
            <p:nvPr/>
          </p:nvSpPr>
          <p:spPr>
            <a:xfrm rot="5400000">
              <a:off x="193513" y="3346714"/>
              <a:ext cx="613914" cy="10800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45"/>
            <p:cNvSpPr txBox="1">
              <a:spLocks noChangeArrowheads="1"/>
            </p:cNvSpPr>
            <p:nvPr/>
          </p:nvSpPr>
          <p:spPr bwMode="auto">
            <a:xfrm>
              <a:off x="633830" y="3041401"/>
              <a:ext cx="2736000" cy="10801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tabLst>
                  <a:tab pos="355600" algn="l"/>
                  <a:tab pos="712788" algn="l"/>
                </a:tabLst>
              </a:pPr>
              <a:r>
                <a:rPr lang="ja-JP" altLang="en-US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ＭＳ Ｐゴシック" panose="020B0600070205080204" pitchFamily="50" charset="-128"/>
                </a:rPr>
                <a:t>熱源</a:t>
              </a:r>
              <a:r>
                <a:rPr lang="ja-JP" altLang="en-US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ＭＳ Ｐゴシック" panose="020B0600070205080204" pitchFamily="50" charset="-128"/>
                </a:rPr>
                <a:t>最適制御システム</a:t>
              </a:r>
              <a:r>
                <a:rPr lang="ja-JP" altLang="en-US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ＭＳ Ｐゴシック" panose="020B0600070205080204" pitchFamily="50" charset="-128"/>
                </a:rPr>
                <a:t>「 </a:t>
              </a:r>
              <a:r>
                <a:rPr lang="en-US" altLang="ja-JP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Energy Quest</a:t>
              </a:r>
              <a:r>
                <a:rPr lang="en-US" altLang="ja-JP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ＭＳ Ｐゴシック" panose="020B0600070205080204" pitchFamily="50" charset="-128"/>
                </a:rPr>
                <a:t> </a:t>
              </a:r>
              <a:r>
                <a:rPr lang="ja-JP" altLang="en-US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ＭＳ Ｐゴシック" panose="020B0600070205080204" pitchFamily="50" charset="-128"/>
                </a:rPr>
                <a:t>」</a:t>
              </a:r>
              <a:r>
                <a:rPr lang="ja-JP" altLang="en-US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ＭＳ Ｐゴシック" panose="020B0600070205080204" pitchFamily="50" charset="-128"/>
                </a:rPr>
                <a:t>の更なる進化</a:t>
              </a:r>
              <a:endParaRPr lang="en-US" altLang="ja-JP" b="1" dirty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endParaRPr>
            </a:p>
            <a:p>
              <a:pPr>
                <a:tabLst>
                  <a:tab pos="355600" algn="l"/>
                  <a:tab pos="712788" algn="l"/>
                </a:tabLst>
              </a:pPr>
              <a:r>
                <a:rPr lang="ja-JP" altLang="en-US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ＭＳ Ｐゴシック" panose="020B0600070205080204" pitchFamily="50" charset="-128"/>
                </a:rPr>
                <a:t>～ 「日本橋スマートシティプロジェクト」</a:t>
              </a:r>
              <a:r>
                <a:rPr lang="ja-JP" altLang="en-US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ＭＳ Ｐゴシック" panose="020B0600070205080204" pitchFamily="50" charset="-128"/>
                </a:rPr>
                <a:t>へ</a:t>
              </a:r>
              <a:r>
                <a:rPr lang="ja-JP" altLang="en-US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ＭＳ Ｐゴシック" panose="020B0600070205080204" pitchFamily="50" charset="-128"/>
                </a:rPr>
                <a:t>の導入 ～</a:t>
              </a:r>
              <a:endParaRPr lang="en-US" altLang="ja-JP" b="1" dirty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endParaRPr>
            </a:p>
          </p:txBody>
        </p:sp>
      </p:grpSp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2" name="Text Box 45"/>
          <p:cNvSpPr txBox="1">
            <a:spLocks noChangeArrowheads="1"/>
          </p:cNvSpPr>
          <p:nvPr/>
        </p:nvSpPr>
        <p:spPr bwMode="auto">
          <a:xfrm>
            <a:off x="524661" y="1119898"/>
            <a:ext cx="5475858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lang="en-US" altLang="ja-JP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Energy Quest</a:t>
            </a:r>
            <a:r>
              <a:rPr lang="en-US" altLang="ja-JP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 </a:t>
            </a:r>
            <a:r>
              <a:rPr lang="ja-JP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」の導入事例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．進捗成果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と見通し（１）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496" y="6029273"/>
            <a:ext cx="3832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三井不動産</a:t>
            </a:r>
            <a:r>
              <a:rPr kumimoji="1" lang="en-US" altLang="ja-JP" sz="1600" dirty="0" smtClean="0"/>
              <a:t>TG</a:t>
            </a:r>
            <a:r>
              <a:rPr kumimoji="1" lang="ja-JP" altLang="en-US" sz="1600" dirty="0" smtClean="0"/>
              <a:t>スマートエナジー㈱殿</a:t>
            </a:r>
            <a:endParaRPr kumimoji="1" lang="en-US" altLang="ja-JP" sz="1600" dirty="0" smtClean="0"/>
          </a:p>
          <a:p>
            <a:r>
              <a:rPr kumimoji="1" lang="en-US" altLang="ja-JP" sz="1600" dirty="0" smtClean="0"/>
              <a:t>HP</a:t>
            </a:r>
            <a:r>
              <a:rPr kumimoji="1" lang="ja-JP" altLang="en-US" sz="1600" dirty="0" smtClean="0"/>
              <a:t>より引用</a:t>
            </a:r>
            <a:endParaRPr kumimoji="1" lang="ja-JP" altLang="en-US" sz="1600" dirty="0"/>
          </a:p>
        </p:txBody>
      </p:sp>
      <p:sp>
        <p:nvSpPr>
          <p:cNvPr id="5" name="AutoShape 2" descr="ãfloor planãã®ç»åæ¤ç´¢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41528" y="3263718"/>
            <a:ext cx="283588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CGS</a:t>
            </a:r>
            <a:r>
              <a:rPr kumimoji="1" lang="ja-JP" altLang="en-US" dirty="0" err="1" smtClean="0"/>
              <a:t>、</a:t>
            </a:r>
            <a:r>
              <a:rPr kumimoji="1" lang="ja-JP" altLang="en-US" dirty="0" smtClean="0"/>
              <a:t>廃熱再利用、</a:t>
            </a:r>
            <a:endParaRPr kumimoji="1" lang="en-US" altLang="ja-JP" dirty="0" smtClean="0"/>
          </a:p>
          <a:p>
            <a:pPr algn="ctr"/>
            <a:r>
              <a:rPr kumimoji="1" lang="en-US" altLang="ja-JP" dirty="0" smtClean="0"/>
              <a:t>BCP</a:t>
            </a:r>
            <a:r>
              <a:rPr kumimoji="1" lang="ja-JP" altLang="en-US" dirty="0" smtClean="0"/>
              <a:t>の実現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56502" y="3941662"/>
            <a:ext cx="13095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周辺</a:t>
            </a:r>
            <a:r>
              <a:rPr lang="ja-JP" altLang="en-US" dirty="0" smtClean="0"/>
              <a:t>施設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665407" y="4106727"/>
            <a:ext cx="316612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エリア</a:t>
            </a:r>
            <a:r>
              <a:rPr lang="ja-JP" altLang="en-US" dirty="0" smtClean="0"/>
              <a:t>全体に電気・熱を供給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全体で</a:t>
            </a:r>
            <a:r>
              <a:rPr lang="en-US" altLang="ja-JP" dirty="0" smtClean="0"/>
              <a:t>CO2</a:t>
            </a:r>
            <a:r>
              <a:rPr lang="ja-JP" altLang="en-US" dirty="0" smtClean="0"/>
              <a:t>削減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667439" y="5325405"/>
            <a:ext cx="13095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周辺</a:t>
            </a:r>
            <a:r>
              <a:rPr lang="ja-JP" altLang="en-US" dirty="0" smtClean="0"/>
              <a:t>施設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167911" y="4360954"/>
            <a:ext cx="13095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周辺</a:t>
            </a:r>
            <a:r>
              <a:rPr lang="ja-JP" altLang="en-US" dirty="0" smtClean="0"/>
              <a:t>施設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6660232" y="1366119"/>
            <a:ext cx="2160240" cy="177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 descr="æ¥æ¬æ©ããã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418" y="1363410"/>
            <a:ext cx="2033001" cy="166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573636" y="3955189"/>
            <a:ext cx="6984776" cy="95410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9000">
                <a:schemeClr val="bg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kumimoji="1" lang="ja-JP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お客様施設の、省エネルギー、</a:t>
            </a:r>
            <a:endParaRPr kumimoji="1" lang="en-US" altLang="ja-JP" sz="2800" b="1" dirty="0" smtClean="0">
              <a:solidFill>
                <a:prstClr val="black">
                  <a:lumMod val="75000"/>
                  <a:lumOff val="25000"/>
                </a:prstClr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kumimoji="1" lang="en-US" altLang="ja-JP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CO2</a:t>
            </a:r>
            <a:r>
              <a:rPr kumimoji="1" lang="ja-JP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排出量削減に貢献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0308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30"/>
          <p:cNvSpPr/>
          <p:nvPr/>
        </p:nvSpPr>
        <p:spPr>
          <a:xfrm>
            <a:off x="326124" y="2132856"/>
            <a:ext cx="8566355" cy="3528392"/>
          </a:xfrm>
          <a:prstGeom prst="roundRect">
            <a:avLst>
              <a:gd name="adj" fmla="val 3018"/>
            </a:avLst>
          </a:prstGeom>
          <a:solidFill>
            <a:srgbClr val="EEF5FC"/>
          </a:solidFill>
          <a:ln>
            <a:noFill/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latin typeface="Arial" panose="020B0604020202020204" pitchFamily="34" charset="0"/>
            </a:endParaRPr>
          </a:p>
        </p:txBody>
      </p:sp>
      <p:sp>
        <p:nvSpPr>
          <p:cNvPr id="24" name="Text Box 45"/>
          <p:cNvSpPr txBox="1">
            <a:spLocks noChangeArrowheads="1"/>
          </p:cNvSpPr>
          <p:nvPr/>
        </p:nvSpPr>
        <p:spPr bwMode="auto">
          <a:xfrm>
            <a:off x="467544" y="2348880"/>
            <a:ext cx="8424936" cy="3323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55600" algn="l"/>
                <a:tab pos="712788" algn="l"/>
              </a:tabLst>
            </a:pP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建設ストック、公共インフラ更新需要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　高まるリニューアル需要に応える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　　　　　　　　</a:t>
            </a:r>
            <a:r>
              <a:rPr lang="en-US" altLang="ja-JP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3D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スキャンとＣＡＤデータの活用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　　　　　　　　ＢＩＭ化への対応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．進捗成果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と見通し（２）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524661" y="1145026"/>
            <a:ext cx="7736092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今後の見通し</a:t>
            </a:r>
            <a:endParaRPr lang="en-US" altLang="ja-JP" sz="28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  <a:tabLst>
                <a:tab pos="355600" algn="l"/>
                <a:tab pos="712788" algn="l"/>
              </a:tabLst>
            </a:pPr>
            <a:endParaRPr lang="en-US" altLang="ja-JP" sz="2800" b="1" dirty="0" smtClean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127031" y="4119604"/>
            <a:ext cx="4380975" cy="365406"/>
          </a:xfrm>
          <a:prstGeom prst="rect">
            <a:avLst/>
          </a:prstGeom>
          <a:solidFill>
            <a:srgbClr val="DED905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287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．進捗成果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と見通し（２）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Text Box 45"/>
          <p:cNvSpPr txBox="1">
            <a:spLocks noChangeArrowheads="1"/>
          </p:cNvSpPr>
          <p:nvPr/>
        </p:nvSpPr>
        <p:spPr bwMode="auto">
          <a:xfrm>
            <a:off x="524661" y="1119898"/>
            <a:ext cx="6444072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3D</a:t>
            </a: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レーザー計測</a:t>
            </a:r>
            <a:r>
              <a:rPr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lang="en-US" altLang="ja-JP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CAD</a:t>
            </a: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化技術の紹介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3" name="角丸四角形 52"/>
          <p:cNvSpPr/>
          <p:nvPr/>
        </p:nvSpPr>
        <p:spPr>
          <a:xfrm>
            <a:off x="399025" y="1637437"/>
            <a:ext cx="3959818" cy="446728"/>
          </a:xfrm>
          <a:prstGeom prst="roundRect">
            <a:avLst>
              <a:gd name="adj" fmla="val 6127"/>
            </a:avLst>
          </a:prstGeom>
          <a:solidFill>
            <a:srgbClr val="458EE0"/>
          </a:solidFill>
          <a:ln>
            <a:noFill/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620299" y="1716636"/>
            <a:ext cx="3708101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某地域冷暖房施設における活用例</a:t>
            </a:r>
            <a:endParaRPr lang="en-US" altLang="ja-JP" b="1" dirty="0" smtClean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pic>
        <p:nvPicPr>
          <p:cNvPr id="3" name="アーク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106" y="2177364"/>
            <a:ext cx="8134350" cy="45720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280898" y="4221088"/>
            <a:ext cx="6552728" cy="95410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9000">
                <a:schemeClr val="bg1"/>
              </a:gs>
              <a:gs pos="100000">
                <a:schemeClr val="accent5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kumimoji="1" lang="ja-JP" altLang="en-US" sz="2800" dirty="0" smtClean="0"/>
              <a:t>・お客様の改修計画、工期短縮に貢献</a:t>
            </a:r>
            <a:endParaRPr kumimoji="1" lang="en-US" altLang="ja-JP" sz="2800" dirty="0" smtClean="0"/>
          </a:p>
          <a:p>
            <a:pPr algn="ctr"/>
            <a:r>
              <a:rPr lang="ja-JP" altLang="en-US" sz="2800" dirty="0" smtClean="0"/>
              <a:t>・当社の生産性向上に貢献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2785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477232" y="1110641"/>
            <a:ext cx="6806689" cy="9848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大空間向けタスクゾーン省エネ空調</a:t>
            </a:r>
            <a:endParaRPr lang="en-US" altLang="ja-JP" sz="3200" b="1" dirty="0" smtClean="0">
              <a:solidFill>
                <a:prstClr val="black">
                  <a:lumMod val="75000"/>
                  <a:lumOff val="25000"/>
                </a:prstClr>
              </a:solidFill>
              <a:latin typeface="ＭＳ Ｐゴシック" panose="020B0600070205080204" pitchFamily="50" charset="-128"/>
            </a:endParaRPr>
          </a:p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「</a:t>
            </a:r>
            <a:r>
              <a:rPr lang="en-US" altLang="ja-JP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Air-Lo</a:t>
            </a:r>
            <a:r>
              <a:rPr lang="ja-JP" altLang="en-US" sz="3200" b="1" baseline="30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３</a:t>
            </a:r>
            <a:r>
              <a:rPr lang="ja-JP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（エアロスリー）</a:t>
            </a:r>
            <a:r>
              <a:rPr lang="ja-JP" altLang="en-US" sz="3200" b="1" baseline="30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ＴＭ</a:t>
            </a:r>
            <a:r>
              <a:rPr lang="ja-JP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」を市場投入</a:t>
            </a:r>
            <a:endParaRPr lang="en-US" altLang="ja-JP" sz="3200" b="1" dirty="0" smtClean="0">
              <a:solidFill>
                <a:prstClr val="black">
                  <a:lumMod val="75000"/>
                  <a:lumOff val="25000"/>
                </a:prstClr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2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solidFill>
                  <a:prstClr val="black"/>
                </a:solidFill>
                <a:effectLst>
                  <a:glow rad="50800">
                    <a:prstClr val="white">
                      <a:alpha val="80000"/>
                    </a:prst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solidFill>
                  <a:prstClr val="black"/>
                </a:solidFill>
                <a:effectLst>
                  <a:glow rad="50800">
                    <a:prstClr val="white">
                      <a:alpha val="80000"/>
                    </a:prst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solidFill>
                  <a:prstClr val="black"/>
                </a:solidFill>
                <a:effectLst>
                  <a:glow rad="50800">
                    <a:prstClr val="white">
                      <a:alpha val="80000"/>
                    </a:prst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solidFill>
                <a:prstClr val="black"/>
              </a:solidFill>
              <a:effectLst>
                <a:glow rad="50800">
                  <a:prstClr val="white">
                    <a:alpha val="80000"/>
                  </a:prst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１</a:t>
            </a:r>
            <a:r>
              <a:rPr lang="ja-JP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．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進捗</a:t>
            </a:r>
            <a:r>
              <a:rPr lang="ja-JP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成果と見通し（３）</a:t>
            </a:r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図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55" y="2132856"/>
            <a:ext cx="4996011" cy="41753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グループ化 15"/>
          <p:cNvGrpSpPr/>
          <p:nvPr/>
        </p:nvGrpSpPr>
        <p:grpSpPr>
          <a:xfrm>
            <a:off x="1184459" y="4887127"/>
            <a:ext cx="1323275" cy="1314805"/>
            <a:chOff x="652326" y="983739"/>
            <a:chExt cx="552286" cy="597413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326" y="1028866"/>
              <a:ext cx="552286" cy="552286"/>
            </a:xfrm>
            <a:prstGeom prst="rect">
              <a:avLst/>
            </a:prstGeom>
          </p:spPr>
        </p:pic>
        <p:cxnSp>
          <p:nvCxnSpPr>
            <p:cNvPr id="20" name="直線コネクタ 19"/>
            <p:cNvCxnSpPr/>
            <p:nvPr/>
          </p:nvCxnSpPr>
          <p:spPr>
            <a:xfrm flipV="1">
              <a:off x="1062115" y="994343"/>
              <a:ext cx="1440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V="1">
              <a:off x="1075362" y="1016493"/>
              <a:ext cx="28800" cy="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V="1">
              <a:off x="1039287" y="983739"/>
              <a:ext cx="360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グループ化 28"/>
          <p:cNvGrpSpPr/>
          <p:nvPr/>
        </p:nvGrpSpPr>
        <p:grpSpPr>
          <a:xfrm rot="10800000">
            <a:off x="5328693" y="4755636"/>
            <a:ext cx="694076" cy="1440160"/>
            <a:chOff x="0" y="0"/>
            <a:chExt cx="323850" cy="742950"/>
          </a:xfrm>
        </p:grpSpPr>
        <p:sp>
          <p:nvSpPr>
            <p:cNvPr id="30" name="正方形/長方形 29"/>
            <p:cNvSpPr/>
            <p:nvPr/>
          </p:nvSpPr>
          <p:spPr>
            <a:xfrm rot="10800000">
              <a:off x="0" y="0"/>
              <a:ext cx="238125" cy="7429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238125" y="0"/>
              <a:ext cx="85725" cy="742950"/>
            </a:xfrm>
            <a:prstGeom prst="rect">
              <a:avLst/>
            </a:prstGeom>
            <a:solidFill>
              <a:srgbClr val="FFFBEF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</p:grpSp>
      <p:pic>
        <p:nvPicPr>
          <p:cNvPr id="32" name="図 3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8" t="21273" r="27786" b="19095"/>
          <a:stretch/>
        </p:blipFill>
        <p:spPr bwMode="auto">
          <a:xfrm>
            <a:off x="6858967" y="4281907"/>
            <a:ext cx="1241425" cy="1913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テキスト ボックス 1057"/>
          <p:cNvSpPr txBox="1"/>
          <p:nvPr/>
        </p:nvSpPr>
        <p:spPr>
          <a:xfrm>
            <a:off x="6858967" y="3998529"/>
            <a:ext cx="1241425" cy="240665"/>
          </a:xfrm>
          <a:prstGeom prst="rect">
            <a:avLst/>
          </a:prstGeom>
          <a:solidFill>
            <a:sysClr val="windowText" lastClr="000000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0" rIns="9144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anose="020F0502020204030204"/>
                <a:ea typeface="ＭＳ ゴシック"/>
                <a:cs typeface="Times New Roman"/>
              </a:rPr>
              <a:t>新開発の吹出口</a:t>
            </a:r>
            <a:endParaRPr kumimoji="0" lang="ja-JP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" panose="020F0502020204030204"/>
              <a:ea typeface="ＭＳ 明朝"/>
              <a:cs typeface="Times New Roman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 flipV="1">
            <a:off x="6022769" y="4281907"/>
            <a:ext cx="818092" cy="47372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6022769" y="6195797"/>
            <a:ext cx="97282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1067"/>
          <p:cNvSpPr txBox="1"/>
          <p:nvPr/>
        </p:nvSpPr>
        <p:spPr>
          <a:xfrm>
            <a:off x="2723354" y="4635304"/>
            <a:ext cx="914400" cy="240665"/>
          </a:xfrm>
          <a:prstGeom prst="rect">
            <a:avLst/>
          </a:prstGeom>
          <a:solidFill>
            <a:srgbClr val="FEFFFB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0" rIns="9144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" panose="020F0502020204030204"/>
                <a:ea typeface="ＭＳ ゴシック"/>
                <a:cs typeface="Times New Roman"/>
              </a:rPr>
              <a:t>作業域</a:t>
            </a:r>
            <a:endParaRPr kumimoji="0" lang="ja-JP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" panose="020F0502020204030204"/>
              <a:ea typeface="ＭＳ 明朝"/>
              <a:cs typeface="Times New Roman"/>
            </a:endParaRPr>
          </a:p>
        </p:txBody>
      </p:sp>
      <p:sp>
        <p:nvSpPr>
          <p:cNvPr id="37" name="テキスト ボックス 1069"/>
          <p:cNvSpPr txBox="1"/>
          <p:nvPr/>
        </p:nvSpPr>
        <p:spPr>
          <a:xfrm>
            <a:off x="2721496" y="3710497"/>
            <a:ext cx="914400" cy="240665"/>
          </a:xfrm>
          <a:prstGeom prst="rect">
            <a:avLst/>
          </a:prstGeom>
          <a:solidFill>
            <a:srgbClr val="FEFFFB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0" rIns="9144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" panose="020F0502020204030204"/>
                <a:ea typeface="ＭＳ ゴシック"/>
                <a:cs typeface="Times New Roman"/>
              </a:rPr>
              <a:t>非作業域</a:t>
            </a:r>
            <a:endParaRPr kumimoji="0" lang="ja-JP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" panose="020F0502020204030204"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67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エアロスリー編集後R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522" y="1486312"/>
            <a:ext cx="8458012" cy="4753918"/>
          </a:xfrm>
          <a:prstGeom prst="rect">
            <a:avLst/>
          </a:prstGeom>
        </p:spPr>
      </p:pic>
      <p:sp>
        <p:nvSpPr>
          <p:cNvPr id="4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5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．進捗成果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と見通し（３）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6100" y="3570884"/>
            <a:ext cx="7704856" cy="584775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9000">
                <a:schemeClr val="bg1"/>
              </a:gs>
              <a:gs pos="100000">
                <a:schemeClr val="accent5"/>
              </a:gs>
            </a:gsLst>
            <a:lin ang="2700000" scaled="1"/>
          </a:gra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kumimoji="1" lang="ja-JP" altLang="en-US" sz="3200" dirty="0" smtClean="0"/>
              <a:t>お客様の省エネ、作業環境改善に貢献</a:t>
            </a:r>
            <a:endParaRPr kumimoji="1" lang="en-US" altLang="ja-JP" sz="3200" dirty="0" smtClean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144000" y="429309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後半かっと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199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30"/>
          <p:cNvSpPr/>
          <p:nvPr/>
        </p:nvSpPr>
        <p:spPr>
          <a:xfrm>
            <a:off x="323528" y="2420889"/>
            <a:ext cx="8496322" cy="3240359"/>
          </a:xfrm>
          <a:prstGeom prst="roundRect">
            <a:avLst>
              <a:gd name="adj" fmla="val 3018"/>
            </a:avLst>
          </a:prstGeom>
          <a:solidFill>
            <a:srgbClr val="EEF5FC"/>
          </a:solidFill>
          <a:ln>
            <a:noFill/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latin typeface="Arial" panose="020B0604020202020204" pitchFamily="34" charset="0"/>
            </a:endParaRPr>
          </a:p>
        </p:txBody>
      </p:sp>
      <p:sp>
        <p:nvSpPr>
          <p:cNvPr id="24" name="Text Box 45"/>
          <p:cNvSpPr txBox="1">
            <a:spLocks noChangeArrowheads="1"/>
          </p:cNvSpPr>
          <p:nvPr/>
        </p:nvSpPr>
        <p:spPr bwMode="auto">
          <a:xfrm>
            <a:off x="434645" y="2636548"/>
            <a:ext cx="8817875" cy="27699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55600" algn="l"/>
                <a:tab pos="712788" algn="l"/>
              </a:tabLst>
            </a:pP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シミュレーション技術の高度化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流体解析、システムシミュレーション技術を提供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55600" algn="l"/>
                <a:tab pos="712788" algn="l"/>
              </a:tabLst>
            </a:pP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ＩｏＴ技術の現場活用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環境測定用無線センシングシステムを開発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ＡＩ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を活用した「</a:t>
            </a:r>
            <a:r>
              <a:rPr lang="en-US" altLang="ja-JP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BEMS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データ解析ソフト」の開発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．進捗成果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と見通し（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528580" y="1170499"/>
            <a:ext cx="7736092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シミュレーション技術、</a:t>
            </a:r>
            <a:r>
              <a:rPr lang="en-US" altLang="ja-JP" sz="2800" b="1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IoT</a:t>
            </a:r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技術、ＡＩの活用</a:t>
            </a:r>
            <a:endParaRPr lang="en-US" altLang="ja-JP" sz="28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828716" y="3328078"/>
            <a:ext cx="5291964" cy="365406"/>
          </a:xfrm>
          <a:prstGeom prst="rect">
            <a:avLst/>
          </a:prstGeom>
          <a:solidFill>
            <a:srgbClr val="DED905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848023" y="4378260"/>
            <a:ext cx="4669007" cy="365406"/>
          </a:xfrm>
          <a:prstGeom prst="rect">
            <a:avLst/>
          </a:prstGeom>
          <a:solidFill>
            <a:srgbClr val="DED905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82319" y="4958858"/>
            <a:ext cx="4941809" cy="365406"/>
          </a:xfrm>
          <a:prstGeom prst="rect">
            <a:avLst/>
          </a:prstGeom>
          <a:solidFill>
            <a:srgbClr val="DED905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194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．進捗成果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と見通し（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Text Box 45"/>
          <p:cNvSpPr txBox="1">
            <a:spLocks noChangeArrowheads="1"/>
          </p:cNvSpPr>
          <p:nvPr/>
        </p:nvSpPr>
        <p:spPr bwMode="auto">
          <a:xfrm>
            <a:off x="524661" y="1119898"/>
            <a:ext cx="7562968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流体解析、システムシミュレーションの紹介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477429" y="6255179"/>
            <a:ext cx="367568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音楽ホールの気流解析事例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温度+気流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597" y="1652849"/>
            <a:ext cx="8134350" cy="45720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56911" y="3646462"/>
            <a:ext cx="8172400" cy="584775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9000">
                <a:schemeClr val="bg1"/>
              </a:gs>
              <a:gs pos="100000">
                <a:schemeClr val="accent5"/>
              </a:gs>
            </a:gsLst>
            <a:lin ang="2700000" scaled="1"/>
          </a:gra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ja-JP" altLang="en-US" sz="3200" dirty="0" smtClean="0"/>
              <a:t>お客</a:t>
            </a:r>
            <a:r>
              <a:rPr lang="ja-JP" altLang="en-US" sz="3200" dirty="0"/>
              <a:t>様</a:t>
            </a:r>
            <a:r>
              <a:rPr kumimoji="1" lang="ja-JP" altLang="en-US" sz="3200" dirty="0" smtClean="0"/>
              <a:t>の</a:t>
            </a:r>
            <a:r>
              <a:rPr lang="ja-JP" altLang="en-US" sz="3200" dirty="0" smtClean="0"/>
              <a:t>設備付加価値向上、省エネに貢献</a:t>
            </a:r>
            <a:endParaRPr kumimoji="1" lang="en-US" altLang="ja-JP" sz="3200" dirty="0" smtClean="0"/>
          </a:p>
        </p:txBody>
      </p:sp>
    </p:spTree>
    <p:extLst>
      <p:ext uri="{BB962C8B-B14F-4D97-AF65-F5344CB8AC3E}">
        <p14:creationId xmlns:p14="http://schemas.microsoft.com/office/powerpoint/2010/main" val="18898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．進捗成果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と見通し（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2" name="Text Box 45"/>
          <p:cNvSpPr txBox="1">
            <a:spLocks noChangeArrowheads="1"/>
          </p:cNvSpPr>
          <p:nvPr/>
        </p:nvSpPr>
        <p:spPr bwMode="auto">
          <a:xfrm>
            <a:off x="524661" y="1119898"/>
            <a:ext cx="6439263" cy="9848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環境測定用無線センシングシステム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lang="en-US" altLang="ja-JP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Wi-</a:t>
            </a:r>
            <a:r>
              <a:rPr lang="en-US" altLang="ja-JP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Musu</a:t>
            </a: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（ワイムス）</a:t>
            </a:r>
            <a:r>
              <a:rPr lang="ja-JP" altLang="en-US" sz="32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ＴＭ</a:t>
            </a: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」を開発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73799" y="5029473"/>
            <a:ext cx="6858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8890" rIns="36000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測定場所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81331" y="6325686"/>
            <a:ext cx="5810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itchFamily="49" charset="-128"/>
                <a:ea typeface="ＭＳ ゴシック" pitchFamily="49" charset="-128"/>
                <a:cs typeface="Times New Roman" pitchFamily="18" charset="0"/>
              </a:rPr>
              <a:t>事務所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ja-JP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 </a:t>
            </a:r>
            <a:endParaRPr kumimoji="1" lang="en-US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83568" y="2630488"/>
            <a:ext cx="5794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ＭＳ ゴシック" pitchFamily="49" charset="-128"/>
                <a:ea typeface="ＭＳ ゴシック" pitchFamily="49" charset="-128"/>
                <a:cs typeface="ＭＳ Ｐゴシック" pitchFamily="50" charset="-128"/>
              </a:rPr>
              <a:t>現場</a:t>
            </a: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grpSp>
        <p:nvGrpSpPr>
          <p:cNvPr id="2472" name="グループ化 2471"/>
          <p:cNvGrpSpPr/>
          <p:nvPr/>
        </p:nvGrpSpPr>
        <p:grpSpPr>
          <a:xfrm>
            <a:off x="6061050" y="4513535"/>
            <a:ext cx="2932112" cy="2155825"/>
            <a:chOff x="8374063" y="2378075"/>
            <a:chExt cx="2932112" cy="2155825"/>
          </a:xfrm>
        </p:grpSpPr>
        <p:pic>
          <p:nvPicPr>
            <p:cNvPr id="2122" name="Picture 23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4063" y="2378075"/>
              <a:ext cx="2365375" cy="165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3" name="Picture 2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4063" y="2378075"/>
              <a:ext cx="2365375" cy="165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4" name="Rectangle 246"/>
            <p:cNvSpPr>
              <a:spLocks noChangeArrowheads="1"/>
            </p:cNvSpPr>
            <p:nvPr/>
          </p:nvSpPr>
          <p:spPr bwMode="auto">
            <a:xfrm>
              <a:off x="9975850" y="3494088"/>
              <a:ext cx="241300" cy="1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モバイル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135" name="Rectangle 247"/>
            <p:cNvSpPr>
              <a:spLocks noChangeArrowheads="1"/>
            </p:cNvSpPr>
            <p:nvPr/>
          </p:nvSpPr>
          <p:spPr bwMode="auto">
            <a:xfrm>
              <a:off x="10320338" y="3494088"/>
              <a:ext cx="147638" cy="1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端末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1" name="Freeform 282"/>
            <p:cNvSpPr>
              <a:spLocks/>
            </p:cNvSpPr>
            <p:nvPr/>
          </p:nvSpPr>
          <p:spPr bwMode="auto">
            <a:xfrm>
              <a:off x="8978900" y="3852863"/>
              <a:ext cx="84138" cy="222250"/>
            </a:xfrm>
            <a:custGeom>
              <a:avLst/>
              <a:gdLst>
                <a:gd name="T0" fmla="*/ 0 w 53"/>
                <a:gd name="T1" fmla="*/ 0 h 140"/>
                <a:gd name="T2" fmla="*/ 26 w 53"/>
                <a:gd name="T3" fmla="*/ 140 h 140"/>
                <a:gd name="T4" fmla="*/ 53 w 53"/>
                <a:gd name="T5" fmla="*/ 7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140">
                  <a:moveTo>
                    <a:pt x="0" y="0"/>
                  </a:moveTo>
                  <a:cubicBezTo>
                    <a:pt x="0" y="70"/>
                    <a:pt x="13" y="140"/>
                    <a:pt x="26" y="140"/>
                  </a:cubicBezTo>
                  <a:cubicBezTo>
                    <a:pt x="40" y="140"/>
                    <a:pt x="53" y="107"/>
                    <a:pt x="53" y="75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2" name="Oval 283"/>
            <p:cNvSpPr>
              <a:spLocks noChangeArrowheads="1"/>
            </p:cNvSpPr>
            <p:nvPr/>
          </p:nvSpPr>
          <p:spPr bwMode="auto">
            <a:xfrm>
              <a:off x="8937625" y="3811588"/>
              <a:ext cx="47625" cy="49213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3" name="Line 284"/>
            <p:cNvSpPr>
              <a:spLocks noChangeShapeType="1"/>
            </p:cNvSpPr>
            <p:nvPr/>
          </p:nvSpPr>
          <p:spPr bwMode="auto">
            <a:xfrm flipH="1">
              <a:off x="8888413" y="3884613"/>
              <a:ext cx="41275" cy="87313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4" name="Line 285"/>
            <p:cNvSpPr>
              <a:spLocks noChangeShapeType="1"/>
            </p:cNvSpPr>
            <p:nvPr/>
          </p:nvSpPr>
          <p:spPr bwMode="auto">
            <a:xfrm>
              <a:off x="8929688" y="3884613"/>
              <a:ext cx="42863" cy="92075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5" name="Line 286"/>
            <p:cNvSpPr>
              <a:spLocks noChangeShapeType="1"/>
            </p:cNvSpPr>
            <p:nvPr/>
          </p:nvSpPr>
          <p:spPr bwMode="auto">
            <a:xfrm>
              <a:off x="8929688" y="2801938"/>
              <a:ext cx="0" cy="109220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44" name="Oval 287"/>
            <p:cNvSpPr>
              <a:spLocks noChangeArrowheads="1"/>
            </p:cNvSpPr>
            <p:nvPr/>
          </p:nvSpPr>
          <p:spPr bwMode="auto">
            <a:xfrm>
              <a:off x="8937625" y="3489325"/>
              <a:ext cx="47625" cy="47625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46" name="Oval 288"/>
            <p:cNvSpPr>
              <a:spLocks noChangeArrowheads="1"/>
            </p:cNvSpPr>
            <p:nvPr/>
          </p:nvSpPr>
          <p:spPr bwMode="auto">
            <a:xfrm>
              <a:off x="8937625" y="3168650"/>
              <a:ext cx="47625" cy="47625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47" name="Oval 289"/>
            <p:cNvSpPr>
              <a:spLocks noChangeArrowheads="1"/>
            </p:cNvSpPr>
            <p:nvPr/>
          </p:nvSpPr>
          <p:spPr bwMode="auto">
            <a:xfrm>
              <a:off x="8937625" y="2844800"/>
              <a:ext cx="47625" cy="49213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48" name="Freeform 290"/>
            <p:cNvSpPr>
              <a:spLocks/>
            </p:cNvSpPr>
            <p:nvPr/>
          </p:nvSpPr>
          <p:spPr bwMode="auto">
            <a:xfrm>
              <a:off x="8961438" y="3536950"/>
              <a:ext cx="101600" cy="538163"/>
            </a:xfrm>
            <a:custGeom>
              <a:avLst/>
              <a:gdLst>
                <a:gd name="T0" fmla="*/ 0 w 64"/>
                <a:gd name="T1" fmla="*/ 0 h 339"/>
                <a:gd name="T2" fmla="*/ 32 w 64"/>
                <a:gd name="T3" fmla="*/ 339 h 339"/>
                <a:gd name="T4" fmla="*/ 64 w 64"/>
                <a:gd name="T5" fmla="*/ 274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339">
                  <a:moveTo>
                    <a:pt x="0" y="0"/>
                  </a:moveTo>
                  <a:cubicBezTo>
                    <a:pt x="0" y="170"/>
                    <a:pt x="16" y="339"/>
                    <a:pt x="32" y="339"/>
                  </a:cubicBezTo>
                  <a:cubicBezTo>
                    <a:pt x="48" y="339"/>
                    <a:pt x="64" y="306"/>
                    <a:pt x="64" y="274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49" name="Freeform 291"/>
            <p:cNvSpPr>
              <a:spLocks/>
            </p:cNvSpPr>
            <p:nvPr/>
          </p:nvSpPr>
          <p:spPr bwMode="auto">
            <a:xfrm>
              <a:off x="8961438" y="3216275"/>
              <a:ext cx="101600" cy="858838"/>
            </a:xfrm>
            <a:custGeom>
              <a:avLst/>
              <a:gdLst>
                <a:gd name="T0" fmla="*/ 0 w 64"/>
                <a:gd name="T1" fmla="*/ 0 h 541"/>
                <a:gd name="T2" fmla="*/ 32 w 64"/>
                <a:gd name="T3" fmla="*/ 541 h 541"/>
                <a:gd name="T4" fmla="*/ 64 w 64"/>
                <a:gd name="T5" fmla="*/ 476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541">
                  <a:moveTo>
                    <a:pt x="0" y="0"/>
                  </a:moveTo>
                  <a:cubicBezTo>
                    <a:pt x="0" y="271"/>
                    <a:pt x="16" y="541"/>
                    <a:pt x="32" y="541"/>
                  </a:cubicBezTo>
                  <a:cubicBezTo>
                    <a:pt x="48" y="541"/>
                    <a:pt x="64" y="508"/>
                    <a:pt x="64" y="476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340" name="Picture 29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9063" y="3789363"/>
              <a:ext cx="1095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" name="Freeform 293"/>
            <p:cNvSpPr>
              <a:spLocks/>
            </p:cNvSpPr>
            <p:nvPr/>
          </p:nvSpPr>
          <p:spPr bwMode="auto">
            <a:xfrm>
              <a:off x="8961438" y="2894013"/>
              <a:ext cx="101600" cy="1181100"/>
            </a:xfrm>
            <a:custGeom>
              <a:avLst/>
              <a:gdLst>
                <a:gd name="T0" fmla="*/ 0 w 64"/>
                <a:gd name="T1" fmla="*/ 0 h 744"/>
                <a:gd name="T2" fmla="*/ 32 w 64"/>
                <a:gd name="T3" fmla="*/ 744 h 744"/>
                <a:gd name="T4" fmla="*/ 64 w 64"/>
                <a:gd name="T5" fmla="*/ 679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744">
                  <a:moveTo>
                    <a:pt x="0" y="0"/>
                  </a:moveTo>
                  <a:cubicBezTo>
                    <a:pt x="0" y="372"/>
                    <a:pt x="16" y="744"/>
                    <a:pt x="32" y="744"/>
                  </a:cubicBezTo>
                  <a:cubicBezTo>
                    <a:pt x="48" y="744"/>
                    <a:pt x="64" y="711"/>
                    <a:pt x="64" y="679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1" name="Rectangle 294"/>
            <p:cNvSpPr>
              <a:spLocks noChangeArrowheads="1"/>
            </p:cNvSpPr>
            <p:nvPr/>
          </p:nvSpPr>
          <p:spPr bwMode="auto">
            <a:xfrm>
              <a:off x="8802688" y="2697163"/>
              <a:ext cx="195263" cy="11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ポール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152" name="Freeform 295"/>
            <p:cNvSpPr>
              <a:spLocks/>
            </p:cNvSpPr>
            <p:nvPr/>
          </p:nvSpPr>
          <p:spPr bwMode="auto">
            <a:xfrm>
              <a:off x="9459913" y="3852863"/>
              <a:ext cx="85725" cy="222250"/>
            </a:xfrm>
            <a:custGeom>
              <a:avLst/>
              <a:gdLst>
                <a:gd name="T0" fmla="*/ 0 w 54"/>
                <a:gd name="T1" fmla="*/ 0 h 140"/>
                <a:gd name="T2" fmla="*/ 27 w 54"/>
                <a:gd name="T3" fmla="*/ 140 h 140"/>
                <a:gd name="T4" fmla="*/ 54 w 54"/>
                <a:gd name="T5" fmla="*/ 7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40">
                  <a:moveTo>
                    <a:pt x="0" y="0"/>
                  </a:moveTo>
                  <a:cubicBezTo>
                    <a:pt x="0" y="70"/>
                    <a:pt x="14" y="140"/>
                    <a:pt x="27" y="140"/>
                  </a:cubicBezTo>
                  <a:cubicBezTo>
                    <a:pt x="40" y="140"/>
                    <a:pt x="54" y="107"/>
                    <a:pt x="54" y="75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" name="Oval 296"/>
            <p:cNvSpPr>
              <a:spLocks noChangeArrowheads="1"/>
            </p:cNvSpPr>
            <p:nvPr/>
          </p:nvSpPr>
          <p:spPr bwMode="auto">
            <a:xfrm>
              <a:off x="9418638" y="3811588"/>
              <a:ext cx="49213" cy="49213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4" name="Line 297"/>
            <p:cNvSpPr>
              <a:spLocks noChangeShapeType="1"/>
            </p:cNvSpPr>
            <p:nvPr/>
          </p:nvSpPr>
          <p:spPr bwMode="auto">
            <a:xfrm flipH="1">
              <a:off x="9371013" y="3884613"/>
              <a:ext cx="41275" cy="87313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5" name="Line 298"/>
            <p:cNvSpPr>
              <a:spLocks noChangeShapeType="1"/>
            </p:cNvSpPr>
            <p:nvPr/>
          </p:nvSpPr>
          <p:spPr bwMode="auto">
            <a:xfrm>
              <a:off x="9412288" y="3884613"/>
              <a:ext cx="41275" cy="92075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6" name="Line 299"/>
            <p:cNvSpPr>
              <a:spLocks noChangeShapeType="1"/>
            </p:cNvSpPr>
            <p:nvPr/>
          </p:nvSpPr>
          <p:spPr bwMode="auto">
            <a:xfrm>
              <a:off x="9412288" y="2801938"/>
              <a:ext cx="0" cy="109220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7" name="Oval 300"/>
            <p:cNvSpPr>
              <a:spLocks noChangeArrowheads="1"/>
            </p:cNvSpPr>
            <p:nvPr/>
          </p:nvSpPr>
          <p:spPr bwMode="auto">
            <a:xfrm>
              <a:off x="9418638" y="3489325"/>
              <a:ext cx="49213" cy="47625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8" name="Oval 301"/>
            <p:cNvSpPr>
              <a:spLocks noChangeArrowheads="1"/>
            </p:cNvSpPr>
            <p:nvPr/>
          </p:nvSpPr>
          <p:spPr bwMode="auto">
            <a:xfrm>
              <a:off x="9418638" y="3168650"/>
              <a:ext cx="49213" cy="47625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9" name="Oval 302"/>
            <p:cNvSpPr>
              <a:spLocks noChangeArrowheads="1"/>
            </p:cNvSpPr>
            <p:nvPr/>
          </p:nvSpPr>
          <p:spPr bwMode="auto">
            <a:xfrm>
              <a:off x="9418638" y="2844800"/>
              <a:ext cx="49213" cy="49213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0" name="Freeform 303"/>
            <p:cNvSpPr>
              <a:spLocks/>
            </p:cNvSpPr>
            <p:nvPr/>
          </p:nvSpPr>
          <p:spPr bwMode="auto">
            <a:xfrm>
              <a:off x="9442450" y="3536950"/>
              <a:ext cx="103188" cy="538163"/>
            </a:xfrm>
            <a:custGeom>
              <a:avLst/>
              <a:gdLst>
                <a:gd name="T0" fmla="*/ 0 w 65"/>
                <a:gd name="T1" fmla="*/ 0 h 339"/>
                <a:gd name="T2" fmla="*/ 33 w 65"/>
                <a:gd name="T3" fmla="*/ 339 h 339"/>
                <a:gd name="T4" fmla="*/ 65 w 65"/>
                <a:gd name="T5" fmla="*/ 274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339">
                  <a:moveTo>
                    <a:pt x="0" y="0"/>
                  </a:moveTo>
                  <a:cubicBezTo>
                    <a:pt x="0" y="170"/>
                    <a:pt x="17" y="339"/>
                    <a:pt x="33" y="339"/>
                  </a:cubicBezTo>
                  <a:cubicBezTo>
                    <a:pt x="49" y="339"/>
                    <a:pt x="65" y="306"/>
                    <a:pt x="65" y="274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1" name="Freeform 304"/>
            <p:cNvSpPr>
              <a:spLocks/>
            </p:cNvSpPr>
            <p:nvPr/>
          </p:nvSpPr>
          <p:spPr bwMode="auto">
            <a:xfrm>
              <a:off x="9442450" y="3216275"/>
              <a:ext cx="103188" cy="858838"/>
            </a:xfrm>
            <a:custGeom>
              <a:avLst/>
              <a:gdLst>
                <a:gd name="T0" fmla="*/ 0 w 65"/>
                <a:gd name="T1" fmla="*/ 0 h 541"/>
                <a:gd name="T2" fmla="*/ 33 w 65"/>
                <a:gd name="T3" fmla="*/ 541 h 541"/>
                <a:gd name="T4" fmla="*/ 65 w 65"/>
                <a:gd name="T5" fmla="*/ 476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541">
                  <a:moveTo>
                    <a:pt x="0" y="0"/>
                  </a:moveTo>
                  <a:cubicBezTo>
                    <a:pt x="0" y="271"/>
                    <a:pt x="17" y="541"/>
                    <a:pt x="33" y="541"/>
                  </a:cubicBezTo>
                  <a:cubicBezTo>
                    <a:pt x="49" y="541"/>
                    <a:pt x="65" y="508"/>
                    <a:pt x="65" y="476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353" name="Picture 30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1663" y="3789363"/>
              <a:ext cx="1095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2" name="Freeform 306"/>
            <p:cNvSpPr>
              <a:spLocks/>
            </p:cNvSpPr>
            <p:nvPr/>
          </p:nvSpPr>
          <p:spPr bwMode="auto">
            <a:xfrm>
              <a:off x="9442450" y="2894013"/>
              <a:ext cx="103188" cy="1181100"/>
            </a:xfrm>
            <a:custGeom>
              <a:avLst/>
              <a:gdLst>
                <a:gd name="T0" fmla="*/ 0 w 65"/>
                <a:gd name="T1" fmla="*/ 0 h 744"/>
                <a:gd name="T2" fmla="*/ 33 w 65"/>
                <a:gd name="T3" fmla="*/ 744 h 744"/>
                <a:gd name="T4" fmla="*/ 65 w 65"/>
                <a:gd name="T5" fmla="*/ 679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744">
                  <a:moveTo>
                    <a:pt x="0" y="0"/>
                  </a:moveTo>
                  <a:cubicBezTo>
                    <a:pt x="0" y="372"/>
                    <a:pt x="17" y="744"/>
                    <a:pt x="33" y="744"/>
                  </a:cubicBezTo>
                  <a:cubicBezTo>
                    <a:pt x="49" y="744"/>
                    <a:pt x="65" y="711"/>
                    <a:pt x="65" y="679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3" name="Freeform 307"/>
            <p:cNvSpPr>
              <a:spLocks/>
            </p:cNvSpPr>
            <p:nvPr/>
          </p:nvSpPr>
          <p:spPr bwMode="auto">
            <a:xfrm>
              <a:off x="9942513" y="3852863"/>
              <a:ext cx="84138" cy="222250"/>
            </a:xfrm>
            <a:custGeom>
              <a:avLst/>
              <a:gdLst>
                <a:gd name="T0" fmla="*/ 0 w 53"/>
                <a:gd name="T1" fmla="*/ 0 h 140"/>
                <a:gd name="T2" fmla="*/ 27 w 53"/>
                <a:gd name="T3" fmla="*/ 140 h 140"/>
                <a:gd name="T4" fmla="*/ 53 w 53"/>
                <a:gd name="T5" fmla="*/ 7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140">
                  <a:moveTo>
                    <a:pt x="0" y="0"/>
                  </a:moveTo>
                  <a:cubicBezTo>
                    <a:pt x="0" y="70"/>
                    <a:pt x="13" y="140"/>
                    <a:pt x="27" y="140"/>
                  </a:cubicBezTo>
                  <a:cubicBezTo>
                    <a:pt x="40" y="140"/>
                    <a:pt x="53" y="107"/>
                    <a:pt x="53" y="75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70" name="Oval 308"/>
            <p:cNvSpPr>
              <a:spLocks noChangeArrowheads="1"/>
            </p:cNvSpPr>
            <p:nvPr/>
          </p:nvSpPr>
          <p:spPr bwMode="auto">
            <a:xfrm>
              <a:off x="9901238" y="3811588"/>
              <a:ext cx="47625" cy="49213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71" name="Line 309"/>
            <p:cNvSpPr>
              <a:spLocks noChangeShapeType="1"/>
            </p:cNvSpPr>
            <p:nvPr/>
          </p:nvSpPr>
          <p:spPr bwMode="auto">
            <a:xfrm flipH="1">
              <a:off x="9852025" y="3884613"/>
              <a:ext cx="41275" cy="87313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72" name="Line 310"/>
            <p:cNvSpPr>
              <a:spLocks noChangeShapeType="1"/>
            </p:cNvSpPr>
            <p:nvPr/>
          </p:nvSpPr>
          <p:spPr bwMode="auto">
            <a:xfrm>
              <a:off x="9893300" y="3884613"/>
              <a:ext cx="41275" cy="92075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73" name="Line 311"/>
            <p:cNvSpPr>
              <a:spLocks noChangeShapeType="1"/>
            </p:cNvSpPr>
            <p:nvPr/>
          </p:nvSpPr>
          <p:spPr bwMode="auto">
            <a:xfrm>
              <a:off x="9893300" y="2801938"/>
              <a:ext cx="0" cy="109220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74" name="Oval 312"/>
            <p:cNvSpPr>
              <a:spLocks noChangeArrowheads="1"/>
            </p:cNvSpPr>
            <p:nvPr/>
          </p:nvSpPr>
          <p:spPr bwMode="auto">
            <a:xfrm>
              <a:off x="9901238" y="3489325"/>
              <a:ext cx="47625" cy="47625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75" name="Oval 313"/>
            <p:cNvSpPr>
              <a:spLocks noChangeArrowheads="1"/>
            </p:cNvSpPr>
            <p:nvPr/>
          </p:nvSpPr>
          <p:spPr bwMode="auto">
            <a:xfrm>
              <a:off x="9901238" y="3168650"/>
              <a:ext cx="47625" cy="47625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76" name="Oval 314"/>
            <p:cNvSpPr>
              <a:spLocks noChangeArrowheads="1"/>
            </p:cNvSpPr>
            <p:nvPr/>
          </p:nvSpPr>
          <p:spPr bwMode="auto">
            <a:xfrm>
              <a:off x="9901238" y="2844800"/>
              <a:ext cx="47625" cy="49213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82" name="Freeform 315"/>
            <p:cNvSpPr>
              <a:spLocks/>
            </p:cNvSpPr>
            <p:nvPr/>
          </p:nvSpPr>
          <p:spPr bwMode="auto">
            <a:xfrm>
              <a:off x="9925050" y="3536950"/>
              <a:ext cx="101600" cy="538163"/>
            </a:xfrm>
            <a:custGeom>
              <a:avLst/>
              <a:gdLst>
                <a:gd name="T0" fmla="*/ 0 w 64"/>
                <a:gd name="T1" fmla="*/ 0 h 339"/>
                <a:gd name="T2" fmla="*/ 32 w 64"/>
                <a:gd name="T3" fmla="*/ 339 h 339"/>
                <a:gd name="T4" fmla="*/ 64 w 64"/>
                <a:gd name="T5" fmla="*/ 274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339">
                  <a:moveTo>
                    <a:pt x="0" y="0"/>
                  </a:moveTo>
                  <a:cubicBezTo>
                    <a:pt x="0" y="170"/>
                    <a:pt x="16" y="339"/>
                    <a:pt x="32" y="339"/>
                  </a:cubicBezTo>
                  <a:cubicBezTo>
                    <a:pt x="48" y="339"/>
                    <a:pt x="64" y="306"/>
                    <a:pt x="64" y="274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83" name="Freeform 316"/>
            <p:cNvSpPr>
              <a:spLocks/>
            </p:cNvSpPr>
            <p:nvPr/>
          </p:nvSpPr>
          <p:spPr bwMode="auto">
            <a:xfrm>
              <a:off x="9925050" y="3216275"/>
              <a:ext cx="101600" cy="858838"/>
            </a:xfrm>
            <a:custGeom>
              <a:avLst/>
              <a:gdLst>
                <a:gd name="T0" fmla="*/ 0 w 64"/>
                <a:gd name="T1" fmla="*/ 0 h 541"/>
                <a:gd name="T2" fmla="*/ 32 w 64"/>
                <a:gd name="T3" fmla="*/ 541 h 541"/>
                <a:gd name="T4" fmla="*/ 64 w 64"/>
                <a:gd name="T5" fmla="*/ 476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541">
                  <a:moveTo>
                    <a:pt x="0" y="0"/>
                  </a:moveTo>
                  <a:cubicBezTo>
                    <a:pt x="0" y="271"/>
                    <a:pt x="16" y="541"/>
                    <a:pt x="32" y="541"/>
                  </a:cubicBezTo>
                  <a:cubicBezTo>
                    <a:pt x="48" y="541"/>
                    <a:pt x="64" y="508"/>
                    <a:pt x="64" y="476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365" name="Picture 3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2675" y="3789363"/>
              <a:ext cx="1095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84" name="Freeform 318"/>
            <p:cNvSpPr>
              <a:spLocks/>
            </p:cNvSpPr>
            <p:nvPr/>
          </p:nvSpPr>
          <p:spPr bwMode="auto">
            <a:xfrm>
              <a:off x="9925050" y="2894013"/>
              <a:ext cx="101600" cy="1181100"/>
            </a:xfrm>
            <a:custGeom>
              <a:avLst/>
              <a:gdLst>
                <a:gd name="T0" fmla="*/ 0 w 64"/>
                <a:gd name="T1" fmla="*/ 0 h 744"/>
                <a:gd name="T2" fmla="*/ 32 w 64"/>
                <a:gd name="T3" fmla="*/ 744 h 744"/>
                <a:gd name="T4" fmla="*/ 64 w 64"/>
                <a:gd name="T5" fmla="*/ 679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744">
                  <a:moveTo>
                    <a:pt x="0" y="0"/>
                  </a:moveTo>
                  <a:cubicBezTo>
                    <a:pt x="0" y="372"/>
                    <a:pt x="16" y="744"/>
                    <a:pt x="32" y="744"/>
                  </a:cubicBezTo>
                  <a:cubicBezTo>
                    <a:pt x="48" y="744"/>
                    <a:pt x="64" y="711"/>
                    <a:pt x="64" y="679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85" name="Rectangle 319"/>
            <p:cNvSpPr>
              <a:spLocks noChangeArrowheads="1"/>
            </p:cNvSpPr>
            <p:nvPr/>
          </p:nvSpPr>
          <p:spPr bwMode="auto">
            <a:xfrm>
              <a:off x="9486900" y="4032250"/>
              <a:ext cx="238125" cy="1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ユニット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186" name="Rectangle 320"/>
            <p:cNvSpPr>
              <a:spLocks noChangeArrowheads="1"/>
            </p:cNvSpPr>
            <p:nvPr/>
          </p:nvSpPr>
          <p:spPr bwMode="auto">
            <a:xfrm>
              <a:off x="9788525" y="4024313"/>
              <a:ext cx="111125" cy="15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ＭＳ Ｐゴシック" pitchFamily="50" charset="-128"/>
                  <a:cs typeface="ＭＳ Ｐゴシック" pitchFamily="50" charset="-128"/>
                </a:rPr>
                <a:t>B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196" name="Rectangle 330"/>
            <p:cNvSpPr>
              <a:spLocks noChangeArrowheads="1"/>
            </p:cNvSpPr>
            <p:nvPr/>
          </p:nvSpPr>
          <p:spPr bwMode="auto">
            <a:xfrm>
              <a:off x="8986838" y="2909888"/>
              <a:ext cx="198438" cy="1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温湿度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197" name="Rectangle 331"/>
            <p:cNvSpPr>
              <a:spLocks noChangeArrowheads="1"/>
            </p:cNvSpPr>
            <p:nvPr/>
          </p:nvSpPr>
          <p:spPr bwMode="auto">
            <a:xfrm>
              <a:off x="8996363" y="3019425"/>
              <a:ext cx="192088" cy="11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センサ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198" name="Rectangle 332"/>
            <p:cNvSpPr>
              <a:spLocks noChangeArrowheads="1"/>
            </p:cNvSpPr>
            <p:nvPr/>
          </p:nvSpPr>
          <p:spPr bwMode="auto">
            <a:xfrm>
              <a:off x="9017000" y="4032250"/>
              <a:ext cx="236538" cy="1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ユニット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199" name="Rectangle 333"/>
            <p:cNvSpPr>
              <a:spLocks noChangeArrowheads="1"/>
            </p:cNvSpPr>
            <p:nvPr/>
          </p:nvSpPr>
          <p:spPr bwMode="auto">
            <a:xfrm>
              <a:off x="9317038" y="4024313"/>
              <a:ext cx="117475" cy="15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ＭＳ Ｐゴシック" pitchFamily="50" charset="-128"/>
                  <a:cs typeface="ＭＳ Ｐゴシック" pitchFamily="50" charset="-128"/>
                </a:rPr>
                <a:t>A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200" name="Rectangle 334"/>
            <p:cNvSpPr>
              <a:spLocks noChangeArrowheads="1"/>
            </p:cNvSpPr>
            <p:nvPr/>
          </p:nvSpPr>
          <p:spPr bwMode="auto">
            <a:xfrm>
              <a:off x="10001250" y="4032250"/>
              <a:ext cx="236538" cy="1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ユニット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201" name="Rectangle 335"/>
            <p:cNvSpPr>
              <a:spLocks noChangeArrowheads="1"/>
            </p:cNvSpPr>
            <p:nvPr/>
          </p:nvSpPr>
          <p:spPr bwMode="auto">
            <a:xfrm>
              <a:off x="10301288" y="4024313"/>
              <a:ext cx="107950" cy="15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ＭＳ Ｐゴシック" pitchFamily="50" charset="-128"/>
                  <a:cs typeface="ＭＳ Ｐゴシック" pitchFamily="50" charset="-128"/>
                </a:rPr>
                <a:t>C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pic>
          <p:nvPicPr>
            <p:cNvPr id="2384" name="Picture 3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975" y="3660775"/>
              <a:ext cx="146050" cy="14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5" name="Picture 33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975" y="3660775"/>
              <a:ext cx="146050" cy="14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6" name="Picture 33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5163" y="3689350"/>
              <a:ext cx="149225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7" name="Picture 33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5163" y="3689350"/>
              <a:ext cx="149225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8" name="Picture 34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288" y="3689350"/>
              <a:ext cx="149225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9" name="Picture 34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288" y="3689350"/>
              <a:ext cx="149225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03" name="Rectangle 343"/>
            <p:cNvSpPr>
              <a:spLocks noChangeArrowheads="1"/>
            </p:cNvSpPr>
            <p:nvPr/>
          </p:nvSpPr>
          <p:spPr bwMode="auto">
            <a:xfrm>
              <a:off x="8475984" y="4104471"/>
              <a:ext cx="500137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300" b="1" i="0" u="none" strike="noStrike" cap="none" normalizeH="0" baseline="0" dirty="0" smtClean="0">
                  <a:ln>
                    <a:noFill/>
                  </a:ln>
                  <a:solidFill>
                    <a:srgbClr val="0033CC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本製品</a:t>
              </a:r>
              <a:endPara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205" name="Rectangle 345"/>
            <p:cNvSpPr>
              <a:spLocks noChangeArrowheads="1"/>
            </p:cNvSpPr>
            <p:nvPr/>
          </p:nvSpPr>
          <p:spPr bwMode="auto">
            <a:xfrm>
              <a:off x="9471025" y="4257675"/>
              <a:ext cx="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336" name="Rectangle 348"/>
            <p:cNvSpPr>
              <a:spLocks noChangeArrowheads="1"/>
            </p:cNvSpPr>
            <p:nvPr/>
          </p:nvSpPr>
          <p:spPr bwMode="auto">
            <a:xfrm>
              <a:off x="9047163" y="3567113"/>
              <a:ext cx="377825" cy="1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ｻﾌﾞｷﾞｶﾞ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pic>
          <p:nvPicPr>
            <p:cNvPr id="2399" name="Picture 35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0775" y="2978150"/>
              <a:ext cx="350838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0" name="Picture 35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0775" y="2978150"/>
              <a:ext cx="350838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37" name="Group 426"/>
            <p:cNvGrpSpPr>
              <a:grpSpLocks/>
            </p:cNvGrpSpPr>
            <p:nvPr/>
          </p:nvGrpSpPr>
          <p:grpSpPr bwMode="auto">
            <a:xfrm>
              <a:off x="10333038" y="3141663"/>
              <a:ext cx="177800" cy="331788"/>
              <a:chOff x="6509" y="1979"/>
              <a:chExt cx="112" cy="209"/>
            </a:xfrm>
          </p:grpSpPr>
          <p:pic>
            <p:nvPicPr>
              <p:cNvPr id="2401" name="Picture 35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9" y="1979"/>
                <a:ext cx="112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6" name="Rectangle 354"/>
              <p:cNvSpPr>
                <a:spLocks noChangeArrowheads="1"/>
              </p:cNvSpPr>
              <p:nvPr/>
            </p:nvSpPr>
            <p:spPr bwMode="auto">
              <a:xfrm>
                <a:off x="6572" y="2019"/>
                <a:ext cx="36" cy="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7" name="Rectangle 355"/>
              <p:cNvSpPr>
                <a:spLocks noChangeArrowheads="1"/>
              </p:cNvSpPr>
              <p:nvPr/>
            </p:nvSpPr>
            <p:spPr bwMode="auto">
              <a:xfrm>
                <a:off x="6572" y="2019"/>
                <a:ext cx="36" cy="9"/>
              </a:xfrm>
              <a:prstGeom prst="rect">
                <a:avLst/>
              </a:prstGeom>
              <a:noFill/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58" name="Rectangle 356"/>
              <p:cNvSpPr>
                <a:spLocks noChangeArrowheads="1"/>
              </p:cNvSpPr>
              <p:nvPr/>
            </p:nvSpPr>
            <p:spPr bwMode="auto">
              <a:xfrm>
                <a:off x="6575" y="2021"/>
                <a:ext cx="28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ＭＳ Ｐゴシック" pitchFamily="50" charset="-128"/>
                    <a:cs typeface="ＭＳ Ｐゴシック" pitchFamily="50" charset="-128"/>
                  </a:rPr>
                  <a:t>Control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359" name="Rectangle 357"/>
              <p:cNvSpPr>
                <a:spLocks noChangeArrowheads="1"/>
              </p:cNvSpPr>
              <p:nvPr/>
            </p:nvSpPr>
            <p:spPr bwMode="auto">
              <a:xfrm>
                <a:off x="6590" y="2022"/>
                <a:ext cx="15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ＭＳ Ｐゴシック" pitchFamily="50" charset="-128"/>
                    <a:ea typeface="ＭＳ Ｐゴシック" pitchFamily="50" charset="-128"/>
                    <a:cs typeface="ＭＳ Ｐゴシック" pitchFamily="50" charset="-128"/>
                  </a:rPr>
                  <a:t>画面へ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360" name="Rectangle 358"/>
              <p:cNvSpPr>
                <a:spLocks noChangeArrowheads="1"/>
              </p:cNvSpPr>
              <p:nvPr/>
            </p:nvSpPr>
            <p:spPr bwMode="auto">
              <a:xfrm>
                <a:off x="6524" y="2020"/>
                <a:ext cx="34" cy="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1" name="Rectangle 359"/>
              <p:cNvSpPr>
                <a:spLocks noChangeArrowheads="1"/>
              </p:cNvSpPr>
              <p:nvPr/>
            </p:nvSpPr>
            <p:spPr bwMode="auto">
              <a:xfrm>
                <a:off x="6524" y="2020"/>
                <a:ext cx="34" cy="9"/>
              </a:xfrm>
              <a:prstGeom prst="rect">
                <a:avLst/>
              </a:prstGeom>
              <a:noFill/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2" name="Rectangle 360"/>
              <p:cNvSpPr>
                <a:spLocks noChangeArrowheads="1"/>
              </p:cNvSpPr>
              <p:nvPr/>
            </p:nvSpPr>
            <p:spPr bwMode="auto">
              <a:xfrm>
                <a:off x="6527" y="2022"/>
                <a:ext cx="13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ＭＳ Ｐゴシック" pitchFamily="50" charset="-128"/>
                    <a:ea typeface="ＭＳ Ｐゴシック" pitchFamily="50" charset="-128"/>
                    <a:cs typeface="ＭＳ Ｐゴシック" pitchFamily="50" charset="-128"/>
                  </a:rPr>
                  <a:t>メイン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363" name="Rectangle 361"/>
              <p:cNvSpPr>
                <a:spLocks noChangeArrowheads="1"/>
              </p:cNvSpPr>
              <p:nvPr/>
            </p:nvSpPr>
            <p:spPr bwMode="auto">
              <a:xfrm>
                <a:off x="6539" y="2022"/>
                <a:ext cx="15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ＭＳ Ｐゴシック" pitchFamily="50" charset="-128"/>
                    <a:ea typeface="ＭＳ Ｐゴシック" pitchFamily="50" charset="-128"/>
                    <a:cs typeface="ＭＳ Ｐゴシック" pitchFamily="50" charset="-128"/>
                  </a:rPr>
                  <a:t>画面へ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364" name="Rectangle 362"/>
              <p:cNvSpPr>
                <a:spLocks noChangeArrowheads="1"/>
              </p:cNvSpPr>
              <p:nvPr/>
            </p:nvSpPr>
            <p:spPr bwMode="auto">
              <a:xfrm>
                <a:off x="6524" y="2035"/>
                <a:ext cx="84" cy="1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6" name="Rectangle 363"/>
              <p:cNvSpPr>
                <a:spLocks noChangeArrowheads="1"/>
              </p:cNvSpPr>
              <p:nvPr/>
            </p:nvSpPr>
            <p:spPr bwMode="auto">
              <a:xfrm>
                <a:off x="6524" y="2035"/>
                <a:ext cx="84" cy="110"/>
              </a:xfrm>
              <a:prstGeom prst="rect">
                <a:avLst/>
              </a:prstGeom>
              <a:noFill/>
              <a:ln w="1588" cap="flat">
                <a:solidFill>
                  <a:srgbClr val="385D8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7" name="Rectangle 364"/>
              <p:cNvSpPr>
                <a:spLocks noChangeArrowheads="1"/>
              </p:cNvSpPr>
              <p:nvPr/>
            </p:nvSpPr>
            <p:spPr bwMode="auto">
              <a:xfrm>
                <a:off x="6536" y="2049"/>
                <a:ext cx="65" cy="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8" name="Rectangle 365"/>
              <p:cNvSpPr>
                <a:spLocks noChangeArrowheads="1"/>
              </p:cNvSpPr>
              <p:nvPr/>
            </p:nvSpPr>
            <p:spPr bwMode="auto">
              <a:xfrm>
                <a:off x="6536" y="2049"/>
                <a:ext cx="65" cy="60"/>
              </a:xfrm>
              <a:prstGeom prst="rect">
                <a:avLst/>
              </a:prstGeom>
              <a:noFill/>
              <a:ln w="1588" cap="flat">
                <a:solidFill>
                  <a:srgbClr val="385D8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69" name="Line 366"/>
              <p:cNvSpPr>
                <a:spLocks noChangeShapeType="1"/>
              </p:cNvSpPr>
              <p:nvPr/>
            </p:nvSpPr>
            <p:spPr bwMode="auto">
              <a:xfrm>
                <a:off x="6533" y="2105"/>
                <a:ext cx="5" cy="0"/>
              </a:xfrm>
              <a:prstGeom prst="line">
                <a:avLst/>
              </a:prstGeom>
              <a:noFill/>
              <a:ln w="0" cap="flat">
                <a:solidFill>
                  <a:srgbClr val="4A7EB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0" name="Line 367"/>
              <p:cNvSpPr>
                <a:spLocks noChangeShapeType="1"/>
              </p:cNvSpPr>
              <p:nvPr/>
            </p:nvSpPr>
            <p:spPr bwMode="auto">
              <a:xfrm>
                <a:off x="6533" y="2089"/>
                <a:ext cx="5" cy="0"/>
              </a:xfrm>
              <a:prstGeom prst="line">
                <a:avLst/>
              </a:prstGeom>
              <a:noFill/>
              <a:ln w="0" cap="flat">
                <a:solidFill>
                  <a:srgbClr val="4A7EB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1" name="Line 368"/>
              <p:cNvSpPr>
                <a:spLocks noChangeShapeType="1"/>
              </p:cNvSpPr>
              <p:nvPr/>
            </p:nvSpPr>
            <p:spPr bwMode="auto">
              <a:xfrm>
                <a:off x="6533" y="2074"/>
                <a:ext cx="5" cy="0"/>
              </a:xfrm>
              <a:prstGeom prst="line">
                <a:avLst/>
              </a:prstGeom>
              <a:noFill/>
              <a:ln w="0" cap="flat">
                <a:solidFill>
                  <a:srgbClr val="4A7EB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2" name="Line 369"/>
              <p:cNvSpPr>
                <a:spLocks noChangeShapeType="1"/>
              </p:cNvSpPr>
              <p:nvPr/>
            </p:nvSpPr>
            <p:spPr bwMode="auto">
              <a:xfrm>
                <a:off x="6533" y="2059"/>
                <a:ext cx="5" cy="0"/>
              </a:xfrm>
              <a:prstGeom prst="line">
                <a:avLst/>
              </a:prstGeom>
              <a:noFill/>
              <a:ln w="0" cap="flat">
                <a:solidFill>
                  <a:srgbClr val="4A7EB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73" name="Rectangle 370"/>
              <p:cNvSpPr>
                <a:spLocks noChangeArrowheads="1"/>
              </p:cNvSpPr>
              <p:nvPr/>
            </p:nvSpPr>
            <p:spPr bwMode="auto">
              <a:xfrm>
                <a:off x="6529" y="2101"/>
                <a:ext cx="8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ＭＳ Ｐゴシック" pitchFamily="50" charset="-128"/>
                    <a:cs typeface="ＭＳ Ｐゴシック" pitchFamily="50" charset="-128"/>
                  </a:rPr>
                  <a:t>0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374" name="Rectangle 371"/>
              <p:cNvSpPr>
                <a:spLocks noChangeArrowheads="1"/>
              </p:cNvSpPr>
              <p:nvPr/>
            </p:nvSpPr>
            <p:spPr bwMode="auto">
              <a:xfrm>
                <a:off x="6527" y="2085"/>
                <a:ext cx="12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ＭＳ Ｐゴシック" pitchFamily="50" charset="-128"/>
                    <a:cs typeface="ＭＳ Ｐゴシック" pitchFamily="50" charset="-128"/>
                  </a:rPr>
                  <a:t>10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375" name="Rectangle 372"/>
              <p:cNvSpPr>
                <a:spLocks noChangeArrowheads="1"/>
              </p:cNvSpPr>
              <p:nvPr/>
            </p:nvSpPr>
            <p:spPr bwMode="auto">
              <a:xfrm>
                <a:off x="6527" y="2071"/>
                <a:ext cx="8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ＭＳ Ｐゴシック" pitchFamily="50" charset="-128"/>
                    <a:cs typeface="ＭＳ Ｐゴシック" pitchFamily="50" charset="-128"/>
                  </a:rPr>
                  <a:t>2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376" name="Rectangle 373"/>
              <p:cNvSpPr>
                <a:spLocks noChangeArrowheads="1"/>
              </p:cNvSpPr>
              <p:nvPr/>
            </p:nvSpPr>
            <p:spPr bwMode="auto">
              <a:xfrm>
                <a:off x="6530" y="2071"/>
                <a:ext cx="8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ＭＳ Ｐゴシック" pitchFamily="50" charset="-128"/>
                    <a:cs typeface="ＭＳ Ｐゴシック" pitchFamily="50" charset="-128"/>
                  </a:rPr>
                  <a:t>0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377" name="Rectangle 374"/>
              <p:cNvSpPr>
                <a:spLocks noChangeArrowheads="1"/>
              </p:cNvSpPr>
              <p:nvPr/>
            </p:nvSpPr>
            <p:spPr bwMode="auto">
              <a:xfrm>
                <a:off x="6527" y="2056"/>
                <a:ext cx="8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ＭＳ Ｐゴシック" pitchFamily="50" charset="-128"/>
                    <a:cs typeface="ＭＳ Ｐゴシック" pitchFamily="50" charset="-128"/>
                  </a:rPr>
                  <a:t>3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378" name="Rectangle 375"/>
              <p:cNvSpPr>
                <a:spLocks noChangeArrowheads="1"/>
              </p:cNvSpPr>
              <p:nvPr/>
            </p:nvSpPr>
            <p:spPr bwMode="auto">
              <a:xfrm>
                <a:off x="6530" y="2056"/>
                <a:ext cx="8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ＭＳ Ｐゴシック" pitchFamily="50" charset="-128"/>
                    <a:cs typeface="ＭＳ Ｐゴシック" pitchFamily="50" charset="-128"/>
                  </a:rPr>
                  <a:t>0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379" name="Rectangle 376"/>
              <p:cNvSpPr>
                <a:spLocks noChangeArrowheads="1"/>
              </p:cNvSpPr>
              <p:nvPr/>
            </p:nvSpPr>
            <p:spPr bwMode="auto">
              <a:xfrm>
                <a:off x="6539" y="2038"/>
                <a:ext cx="11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ＭＳ Ｐゴシック" pitchFamily="50" charset="-128"/>
                    <a:ea typeface="ＭＳ Ｐゴシック" pitchFamily="50" charset="-128"/>
                    <a:cs typeface="ＭＳ Ｐゴシック" pitchFamily="50" charset="-128"/>
                  </a:rPr>
                  <a:t>温度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380" name="Rectangle 377"/>
              <p:cNvSpPr>
                <a:spLocks noChangeArrowheads="1"/>
              </p:cNvSpPr>
              <p:nvPr/>
            </p:nvSpPr>
            <p:spPr bwMode="auto">
              <a:xfrm>
                <a:off x="6539" y="2119"/>
                <a:ext cx="14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ＭＳ Ｐゴシック" pitchFamily="50" charset="-128"/>
                    <a:ea typeface="ＭＳ Ｐゴシック" pitchFamily="50" charset="-128"/>
                    <a:cs typeface="ＭＳ Ｐゴシック" pitchFamily="50" charset="-128"/>
                  </a:rPr>
                  <a:t>センサ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381" name="Rectangle 378"/>
              <p:cNvSpPr>
                <a:spLocks noChangeArrowheads="1"/>
              </p:cNvSpPr>
              <p:nvPr/>
            </p:nvSpPr>
            <p:spPr bwMode="auto">
              <a:xfrm>
                <a:off x="6552" y="2118"/>
                <a:ext cx="8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ＭＳ Ｐゴシック" pitchFamily="50" charset="-128"/>
                    <a:cs typeface="ＭＳ Ｐゴシック" pitchFamily="50" charset="-128"/>
                  </a:rPr>
                  <a:t>3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382" name="Rectangle 379"/>
              <p:cNvSpPr>
                <a:spLocks noChangeArrowheads="1"/>
              </p:cNvSpPr>
              <p:nvPr/>
            </p:nvSpPr>
            <p:spPr bwMode="auto">
              <a:xfrm>
                <a:off x="6569" y="2119"/>
                <a:ext cx="14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ＭＳ Ｐゴシック" pitchFamily="50" charset="-128"/>
                    <a:ea typeface="ＭＳ Ｐゴシック" pitchFamily="50" charset="-128"/>
                    <a:cs typeface="ＭＳ Ｐゴシック" pitchFamily="50" charset="-128"/>
                  </a:rPr>
                  <a:t>センサ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383" name="Rectangle 380"/>
              <p:cNvSpPr>
                <a:spLocks noChangeArrowheads="1"/>
              </p:cNvSpPr>
              <p:nvPr/>
            </p:nvSpPr>
            <p:spPr bwMode="auto">
              <a:xfrm>
                <a:off x="6583" y="2118"/>
                <a:ext cx="12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ＭＳ Ｐゴシック" pitchFamily="50" charset="-128"/>
                    <a:cs typeface="ＭＳ Ｐゴシック" pitchFamily="50" charset="-128"/>
                  </a:rPr>
                  <a:t>18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390" name="Line 381"/>
              <p:cNvSpPr>
                <a:spLocks noChangeShapeType="1"/>
              </p:cNvSpPr>
              <p:nvPr/>
            </p:nvSpPr>
            <p:spPr bwMode="auto">
              <a:xfrm>
                <a:off x="6554" y="2121"/>
                <a:ext cx="9" cy="0"/>
              </a:xfrm>
              <a:prstGeom prst="line">
                <a:avLst/>
              </a:prstGeom>
              <a:noFill/>
              <a:ln w="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1" name="Line 382"/>
              <p:cNvSpPr>
                <a:spLocks noChangeShapeType="1"/>
              </p:cNvSpPr>
              <p:nvPr/>
            </p:nvSpPr>
            <p:spPr bwMode="auto">
              <a:xfrm>
                <a:off x="6588" y="2121"/>
                <a:ext cx="8" cy="0"/>
              </a:xfrm>
              <a:prstGeom prst="line">
                <a:avLst/>
              </a:prstGeom>
              <a:noFill/>
              <a:ln w="0" cap="flat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2" name="Oval 383"/>
              <p:cNvSpPr>
                <a:spLocks noChangeArrowheads="1"/>
              </p:cNvSpPr>
              <p:nvPr/>
            </p:nvSpPr>
            <p:spPr bwMode="auto">
              <a:xfrm>
                <a:off x="6557" y="2120"/>
                <a:ext cx="3" cy="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3" name="Oval 384"/>
              <p:cNvSpPr>
                <a:spLocks noChangeArrowheads="1"/>
              </p:cNvSpPr>
              <p:nvPr/>
            </p:nvSpPr>
            <p:spPr bwMode="auto">
              <a:xfrm>
                <a:off x="6557" y="2120"/>
                <a:ext cx="3" cy="3"/>
              </a:xfrm>
              <a:prstGeom prst="ellipse">
                <a:avLst/>
              </a:prstGeom>
              <a:noFill/>
              <a:ln w="1588" cap="flat">
                <a:solidFill>
                  <a:srgbClr val="385D8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4" name="Freeform 385"/>
              <p:cNvSpPr>
                <a:spLocks/>
              </p:cNvSpPr>
              <p:nvPr/>
            </p:nvSpPr>
            <p:spPr bwMode="auto">
              <a:xfrm>
                <a:off x="6590" y="2119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2 w 5"/>
                  <a:gd name="T3" fmla="*/ 0 h 4"/>
                  <a:gd name="T4" fmla="*/ 0 w 5"/>
                  <a:gd name="T5" fmla="*/ 4 h 4"/>
                  <a:gd name="T6" fmla="*/ 5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5" name="Freeform 386"/>
              <p:cNvSpPr>
                <a:spLocks/>
              </p:cNvSpPr>
              <p:nvPr/>
            </p:nvSpPr>
            <p:spPr bwMode="auto">
              <a:xfrm>
                <a:off x="6590" y="2119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2 w 5"/>
                  <a:gd name="T3" fmla="*/ 0 h 4"/>
                  <a:gd name="T4" fmla="*/ 0 w 5"/>
                  <a:gd name="T5" fmla="*/ 4 h 4"/>
                  <a:gd name="T6" fmla="*/ 5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5" y="4"/>
                    </a:lnTo>
                    <a:close/>
                  </a:path>
                </a:pathLst>
              </a:custGeom>
              <a:noFill/>
              <a:ln w="1588" cap="flat">
                <a:solidFill>
                  <a:srgbClr val="385D8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396" name="Line 387"/>
              <p:cNvSpPr>
                <a:spLocks noChangeShapeType="1"/>
              </p:cNvSpPr>
              <p:nvPr/>
            </p:nvSpPr>
            <p:spPr bwMode="auto">
              <a:xfrm>
                <a:off x="6547" y="2107"/>
                <a:ext cx="0" cy="5"/>
              </a:xfrm>
              <a:prstGeom prst="line">
                <a:avLst/>
              </a:prstGeom>
              <a:noFill/>
              <a:ln w="0" cap="flat">
                <a:solidFill>
                  <a:srgbClr val="4A7EB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2" name="Line 388"/>
              <p:cNvSpPr>
                <a:spLocks noChangeShapeType="1"/>
              </p:cNvSpPr>
              <p:nvPr/>
            </p:nvSpPr>
            <p:spPr bwMode="auto">
              <a:xfrm>
                <a:off x="6590" y="2107"/>
                <a:ext cx="0" cy="5"/>
              </a:xfrm>
              <a:prstGeom prst="line">
                <a:avLst/>
              </a:prstGeom>
              <a:noFill/>
              <a:ln w="0" cap="flat">
                <a:solidFill>
                  <a:srgbClr val="4A7EB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3" name="Line 389"/>
              <p:cNvSpPr>
                <a:spLocks noChangeShapeType="1"/>
              </p:cNvSpPr>
              <p:nvPr/>
            </p:nvSpPr>
            <p:spPr bwMode="auto">
              <a:xfrm>
                <a:off x="6569" y="2107"/>
                <a:ext cx="0" cy="5"/>
              </a:xfrm>
              <a:prstGeom prst="line">
                <a:avLst/>
              </a:prstGeom>
              <a:noFill/>
              <a:ln w="0" cap="flat">
                <a:solidFill>
                  <a:srgbClr val="4A7EB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4" name="Rectangle 390"/>
              <p:cNvSpPr>
                <a:spLocks noChangeArrowheads="1"/>
              </p:cNvSpPr>
              <p:nvPr/>
            </p:nvSpPr>
            <p:spPr bwMode="auto">
              <a:xfrm>
                <a:off x="6539" y="2112"/>
                <a:ext cx="32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ＭＳ Ｐゴシック" pitchFamily="50" charset="-128"/>
                    <a:cs typeface="ＭＳ Ｐゴシック" pitchFamily="50" charset="-128"/>
                  </a:rPr>
                  <a:t>10:51:10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405" name="Rectangle 391"/>
              <p:cNvSpPr>
                <a:spLocks noChangeArrowheads="1"/>
              </p:cNvSpPr>
              <p:nvPr/>
            </p:nvSpPr>
            <p:spPr bwMode="auto">
              <a:xfrm>
                <a:off x="6561" y="2112"/>
                <a:ext cx="32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ＭＳ Ｐゴシック" pitchFamily="50" charset="-128"/>
                    <a:cs typeface="ＭＳ Ｐゴシック" pitchFamily="50" charset="-128"/>
                  </a:rPr>
                  <a:t>10:51:40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406" name="Rectangle 392"/>
              <p:cNvSpPr>
                <a:spLocks noChangeArrowheads="1"/>
              </p:cNvSpPr>
              <p:nvPr/>
            </p:nvSpPr>
            <p:spPr bwMode="auto">
              <a:xfrm>
                <a:off x="6582" y="2112"/>
                <a:ext cx="32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ea typeface="ＭＳ Ｐゴシック" pitchFamily="50" charset="-128"/>
                    <a:cs typeface="ＭＳ Ｐゴシック" pitchFamily="50" charset="-128"/>
                  </a:rPr>
                  <a:t>10:52:10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407" name="Oval 393"/>
              <p:cNvSpPr>
                <a:spLocks noChangeArrowheads="1"/>
              </p:cNvSpPr>
              <p:nvPr/>
            </p:nvSpPr>
            <p:spPr bwMode="auto">
              <a:xfrm>
                <a:off x="6543" y="2095"/>
                <a:ext cx="4" cy="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8" name="Oval 394"/>
              <p:cNvSpPr>
                <a:spLocks noChangeArrowheads="1"/>
              </p:cNvSpPr>
              <p:nvPr/>
            </p:nvSpPr>
            <p:spPr bwMode="auto">
              <a:xfrm>
                <a:off x="6543" y="2095"/>
                <a:ext cx="4" cy="3"/>
              </a:xfrm>
              <a:prstGeom prst="ellipse">
                <a:avLst/>
              </a:prstGeom>
              <a:noFill/>
              <a:ln w="1588" cap="flat">
                <a:solidFill>
                  <a:srgbClr val="385D8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09" name="Freeform 395"/>
              <p:cNvSpPr>
                <a:spLocks/>
              </p:cNvSpPr>
              <p:nvPr/>
            </p:nvSpPr>
            <p:spPr bwMode="auto">
              <a:xfrm>
                <a:off x="6542" y="2059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3 w 5"/>
                  <a:gd name="T3" fmla="*/ 0 h 4"/>
                  <a:gd name="T4" fmla="*/ 0 w 5"/>
                  <a:gd name="T5" fmla="*/ 4 h 4"/>
                  <a:gd name="T6" fmla="*/ 5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lnTo>
                      <a:pt x="3" y="0"/>
                    </a:lnTo>
                    <a:lnTo>
                      <a:pt x="0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0" name="Freeform 396"/>
              <p:cNvSpPr>
                <a:spLocks/>
              </p:cNvSpPr>
              <p:nvPr/>
            </p:nvSpPr>
            <p:spPr bwMode="auto">
              <a:xfrm>
                <a:off x="6542" y="2059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3 w 5"/>
                  <a:gd name="T3" fmla="*/ 0 h 4"/>
                  <a:gd name="T4" fmla="*/ 0 w 5"/>
                  <a:gd name="T5" fmla="*/ 4 h 4"/>
                  <a:gd name="T6" fmla="*/ 5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lnTo>
                      <a:pt x="3" y="0"/>
                    </a:lnTo>
                    <a:lnTo>
                      <a:pt x="0" y="4"/>
                    </a:lnTo>
                    <a:lnTo>
                      <a:pt x="5" y="4"/>
                    </a:lnTo>
                    <a:close/>
                  </a:path>
                </a:pathLst>
              </a:custGeom>
              <a:noFill/>
              <a:ln w="1588" cap="flat">
                <a:solidFill>
                  <a:srgbClr val="385D8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1" name="Oval 397"/>
              <p:cNvSpPr>
                <a:spLocks noChangeArrowheads="1"/>
              </p:cNvSpPr>
              <p:nvPr/>
            </p:nvSpPr>
            <p:spPr bwMode="auto">
              <a:xfrm>
                <a:off x="6558" y="2087"/>
                <a:ext cx="4" cy="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2" name="Oval 398"/>
              <p:cNvSpPr>
                <a:spLocks noChangeArrowheads="1"/>
              </p:cNvSpPr>
              <p:nvPr/>
            </p:nvSpPr>
            <p:spPr bwMode="auto">
              <a:xfrm>
                <a:off x="6558" y="2087"/>
                <a:ext cx="4" cy="3"/>
              </a:xfrm>
              <a:prstGeom prst="ellipse">
                <a:avLst/>
              </a:prstGeom>
              <a:noFill/>
              <a:ln w="1588" cap="flat">
                <a:solidFill>
                  <a:srgbClr val="385D8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3" name="Oval 399"/>
              <p:cNvSpPr>
                <a:spLocks noChangeArrowheads="1"/>
              </p:cNvSpPr>
              <p:nvPr/>
            </p:nvSpPr>
            <p:spPr bwMode="auto">
              <a:xfrm>
                <a:off x="6575" y="2087"/>
                <a:ext cx="4" cy="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4" name="Oval 400"/>
              <p:cNvSpPr>
                <a:spLocks noChangeArrowheads="1"/>
              </p:cNvSpPr>
              <p:nvPr/>
            </p:nvSpPr>
            <p:spPr bwMode="auto">
              <a:xfrm>
                <a:off x="6575" y="2087"/>
                <a:ext cx="4" cy="4"/>
              </a:xfrm>
              <a:prstGeom prst="ellipse">
                <a:avLst/>
              </a:prstGeom>
              <a:noFill/>
              <a:ln w="1588" cap="flat">
                <a:solidFill>
                  <a:srgbClr val="385D8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5" name="Oval 401"/>
              <p:cNvSpPr>
                <a:spLocks noChangeArrowheads="1"/>
              </p:cNvSpPr>
              <p:nvPr/>
            </p:nvSpPr>
            <p:spPr bwMode="auto">
              <a:xfrm>
                <a:off x="6590" y="2076"/>
                <a:ext cx="3" cy="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6" name="Oval 402"/>
              <p:cNvSpPr>
                <a:spLocks noChangeArrowheads="1"/>
              </p:cNvSpPr>
              <p:nvPr/>
            </p:nvSpPr>
            <p:spPr bwMode="auto">
              <a:xfrm>
                <a:off x="6590" y="2076"/>
                <a:ext cx="3" cy="4"/>
              </a:xfrm>
              <a:prstGeom prst="ellipse">
                <a:avLst/>
              </a:prstGeom>
              <a:noFill/>
              <a:ln w="1588" cap="flat">
                <a:solidFill>
                  <a:srgbClr val="385D8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7" name="Freeform 403"/>
              <p:cNvSpPr>
                <a:spLocks/>
              </p:cNvSpPr>
              <p:nvPr/>
            </p:nvSpPr>
            <p:spPr bwMode="auto">
              <a:xfrm>
                <a:off x="6575" y="2053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2 w 5"/>
                  <a:gd name="T3" fmla="*/ 0 h 4"/>
                  <a:gd name="T4" fmla="*/ 0 w 5"/>
                  <a:gd name="T5" fmla="*/ 4 h 4"/>
                  <a:gd name="T6" fmla="*/ 5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8" name="Freeform 404"/>
              <p:cNvSpPr>
                <a:spLocks/>
              </p:cNvSpPr>
              <p:nvPr/>
            </p:nvSpPr>
            <p:spPr bwMode="auto">
              <a:xfrm>
                <a:off x="6575" y="2053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2 w 5"/>
                  <a:gd name="T3" fmla="*/ 0 h 4"/>
                  <a:gd name="T4" fmla="*/ 0 w 5"/>
                  <a:gd name="T5" fmla="*/ 4 h 4"/>
                  <a:gd name="T6" fmla="*/ 5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5" y="4"/>
                    </a:lnTo>
                    <a:close/>
                  </a:path>
                </a:pathLst>
              </a:custGeom>
              <a:noFill/>
              <a:ln w="1588" cap="flat">
                <a:solidFill>
                  <a:srgbClr val="385D8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19" name="Freeform 405"/>
              <p:cNvSpPr>
                <a:spLocks/>
              </p:cNvSpPr>
              <p:nvPr/>
            </p:nvSpPr>
            <p:spPr bwMode="auto">
              <a:xfrm>
                <a:off x="6589" y="2057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3 w 5"/>
                  <a:gd name="T3" fmla="*/ 0 h 5"/>
                  <a:gd name="T4" fmla="*/ 0 w 5"/>
                  <a:gd name="T5" fmla="*/ 5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0" name="Freeform 406"/>
              <p:cNvSpPr>
                <a:spLocks/>
              </p:cNvSpPr>
              <p:nvPr/>
            </p:nvSpPr>
            <p:spPr bwMode="auto">
              <a:xfrm>
                <a:off x="6589" y="2057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3 w 5"/>
                  <a:gd name="T3" fmla="*/ 0 h 5"/>
                  <a:gd name="T4" fmla="*/ 0 w 5"/>
                  <a:gd name="T5" fmla="*/ 5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5" y="5"/>
                    </a:lnTo>
                    <a:close/>
                  </a:path>
                </a:pathLst>
              </a:custGeom>
              <a:noFill/>
              <a:ln w="1588" cap="flat">
                <a:solidFill>
                  <a:srgbClr val="385D8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1" name="Freeform 407"/>
              <p:cNvSpPr>
                <a:spLocks/>
              </p:cNvSpPr>
              <p:nvPr/>
            </p:nvSpPr>
            <p:spPr bwMode="auto">
              <a:xfrm>
                <a:off x="6558" y="2063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2 w 5"/>
                  <a:gd name="T3" fmla="*/ 0 h 4"/>
                  <a:gd name="T4" fmla="*/ 0 w 5"/>
                  <a:gd name="T5" fmla="*/ 4 h 4"/>
                  <a:gd name="T6" fmla="*/ 5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2" name="Freeform 408"/>
              <p:cNvSpPr>
                <a:spLocks/>
              </p:cNvSpPr>
              <p:nvPr/>
            </p:nvSpPr>
            <p:spPr bwMode="auto">
              <a:xfrm>
                <a:off x="6558" y="2063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2 w 5"/>
                  <a:gd name="T3" fmla="*/ 0 h 4"/>
                  <a:gd name="T4" fmla="*/ 0 w 5"/>
                  <a:gd name="T5" fmla="*/ 4 h 4"/>
                  <a:gd name="T6" fmla="*/ 5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5" y="4"/>
                    </a:lnTo>
                    <a:close/>
                  </a:path>
                </a:pathLst>
              </a:custGeom>
              <a:noFill/>
              <a:ln w="1588" cap="flat">
                <a:solidFill>
                  <a:srgbClr val="385D8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3" name="Line 409"/>
              <p:cNvSpPr>
                <a:spLocks noChangeShapeType="1"/>
              </p:cNvSpPr>
              <p:nvPr/>
            </p:nvSpPr>
            <p:spPr bwMode="auto">
              <a:xfrm>
                <a:off x="6544" y="2061"/>
                <a:ext cx="18" cy="4"/>
              </a:xfrm>
              <a:prstGeom prst="line">
                <a:avLst/>
              </a:prstGeom>
              <a:noFill/>
              <a:ln w="0" cap="flat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4" name="Line 410"/>
              <p:cNvSpPr>
                <a:spLocks noChangeShapeType="1"/>
              </p:cNvSpPr>
              <p:nvPr/>
            </p:nvSpPr>
            <p:spPr bwMode="auto">
              <a:xfrm flipV="1">
                <a:off x="6562" y="2055"/>
                <a:ext cx="14" cy="10"/>
              </a:xfrm>
              <a:prstGeom prst="line">
                <a:avLst/>
              </a:prstGeom>
              <a:noFill/>
              <a:ln w="0" cap="flat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5" name="Line 411"/>
              <p:cNvSpPr>
                <a:spLocks noChangeShapeType="1"/>
              </p:cNvSpPr>
              <p:nvPr/>
            </p:nvSpPr>
            <p:spPr bwMode="auto">
              <a:xfrm flipH="1" flipV="1">
                <a:off x="6578" y="2055"/>
                <a:ext cx="12" cy="4"/>
              </a:xfrm>
              <a:prstGeom prst="line">
                <a:avLst/>
              </a:prstGeom>
              <a:noFill/>
              <a:ln w="0" cap="flat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6" name="Line 412"/>
              <p:cNvSpPr>
                <a:spLocks noChangeShapeType="1"/>
              </p:cNvSpPr>
              <p:nvPr/>
            </p:nvSpPr>
            <p:spPr bwMode="auto">
              <a:xfrm flipH="1" flipV="1">
                <a:off x="6593" y="2060"/>
                <a:ext cx="8" cy="1"/>
              </a:xfrm>
              <a:prstGeom prst="line">
                <a:avLst/>
              </a:prstGeom>
              <a:noFill/>
              <a:ln w="0" cap="flat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7" name="Line 413"/>
              <p:cNvSpPr>
                <a:spLocks noChangeShapeType="1"/>
              </p:cNvSpPr>
              <p:nvPr/>
            </p:nvSpPr>
            <p:spPr bwMode="auto">
              <a:xfrm flipH="1">
                <a:off x="6536" y="2061"/>
                <a:ext cx="8" cy="2"/>
              </a:xfrm>
              <a:prstGeom prst="line">
                <a:avLst/>
              </a:prstGeom>
              <a:noFill/>
              <a:ln w="0" cap="flat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8" name="Line 414"/>
              <p:cNvSpPr>
                <a:spLocks noChangeShapeType="1"/>
              </p:cNvSpPr>
              <p:nvPr/>
            </p:nvSpPr>
            <p:spPr bwMode="auto">
              <a:xfrm flipH="1" flipV="1">
                <a:off x="6536" y="2093"/>
                <a:ext cx="7" cy="3"/>
              </a:xfrm>
              <a:prstGeom prst="line">
                <a:avLst/>
              </a:prstGeom>
              <a:noFill/>
              <a:ln w="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29" name="Line 415"/>
              <p:cNvSpPr>
                <a:spLocks noChangeShapeType="1"/>
              </p:cNvSpPr>
              <p:nvPr/>
            </p:nvSpPr>
            <p:spPr bwMode="auto">
              <a:xfrm flipH="1">
                <a:off x="6547" y="2089"/>
                <a:ext cx="11" cy="7"/>
              </a:xfrm>
              <a:prstGeom prst="line">
                <a:avLst/>
              </a:prstGeom>
              <a:noFill/>
              <a:ln w="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0" name="Line 416"/>
              <p:cNvSpPr>
                <a:spLocks noChangeShapeType="1"/>
              </p:cNvSpPr>
              <p:nvPr/>
            </p:nvSpPr>
            <p:spPr bwMode="auto">
              <a:xfrm flipH="1">
                <a:off x="6562" y="2089"/>
                <a:ext cx="13" cy="0"/>
              </a:xfrm>
              <a:prstGeom prst="line">
                <a:avLst/>
              </a:prstGeom>
              <a:noFill/>
              <a:ln w="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31" name="Line 417"/>
              <p:cNvSpPr>
                <a:spLocks noChangeShapeType="1"/>
              </p:cNvSpPr>
              <p:nvPr/>
            </p:nvSpPr>
            <p:spPr bwMode="auto">
              <a:xfrm flipH="1">
                <a:off x="6579" y="2078"/>
                <a:ext cx="11" cy="11"/>
              </a:xfrm>
              <a:prstGeom prst="line">
                <a:avLst/>
              </a:prstGeom>
              <a:noFill/>
              <a:ln w="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64" name="Line 418"/>
              <p:cNvSpPr>
                <a:spLocks noChangeShapeType="1"/>
              </p:cNvSpPr>
              <p:nvPr/>
            </p:nvSpPr>
            <p:spPr bwMode="auto">
              <a:xfrm flipH="1" flipV="1">
                <a:off x="6593" y="2078"/>
                <a:ext cx="8" cy="1"/>
              </a:xfrm>
              <a:prstGeom prst="line">
                <a:avLst/>
              </a:prstGeom>
              <a:noFill/>
              <a:ln w="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65" name="Rectangle 419"/>
              <p:cNvSpPr>
                <a:spLocks noChangeArrowheads="1"/>
              </p:cNvSpPr>
              <p:nvPr/>
            </p:nvSpPr>
            <p:spPr bwMode="auto">
              <a:xfrm>
                <a:off x="6604" y="2035"/>
                <a:ext cx="5" cy="1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66" name="Rectangle 420"/>
              <p:cNvSpPr>
                <a:spLocks noChangeArrowheads="1"/>
              </p:cNvSpPr>
              <p:nvPr/>
            </p:nvSpPr>
            <p:spPr bwMode="auto">
              <a:xfrm>
                <a:off x="6604" y="2035"/>
                <a:ext cx="5" cy="110"/>
              </a:xfrm>
              <a:prstGeom prst="rect">
                <a:avLst/>
              </a:prstGeom>
              <a:noFill/>
              <a:ln w="1588" cap="flat">
                <a:solidFill>
                  <a:srgbClr val="385D8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67" name="Rectangle 421"/>
              <p:cNvSpPr>
                <a:spLocks noChangeArrowheads="1"/>
              </p:cNvSpPr>
              <p:nvPr/>
            </p:nvSpPr>
            <p:spPr bwMode="auto">
              <a:xfrm>
                <a:off x="6605" y="2040"/>
                <a:ext cx="4" cy="2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68" name="Rectangle 422"/>
              <p:cNvSpPr>
                <a:spLocks noChangeArrowheads="1"/>
              </p:cNvSpPr>
              <p:nvPr/>
            </p:nvSpPr>
            <p:spPr bwMode="auto">
              <a:xfrm>
                <a:off x="6605" y="2040"/>
                <a:ext cx="4" cy="20"/>
              </a:xfrm>
              <a:prstGeom prst="rect">
                <a:avLst/>
              </a:prstGeom>
              <a:noFill/>
              <a:ln w="1588" cap="flat">
                <a:solidFill>
                  <a:srgbClr val="385D8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69" name="Rectangle 423"/>
              <p:cNvSpPr>
                <a:spLocks noChangeArrowheads="1"/>
              </p:cNvSpPr>
              <p:nvPr/>
            </p:nvSpPr>
            <p:spPr bwMode="auto">
              <a:xfrm>
                <a:off x="6534" y="2129"/>
                <a:ext cx="11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  <a:cs typeface="ＭＳ Ｐゴシック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ja-JP" altLang="ja-JP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ＭＳ Ｐゴシック" pitchFamily="50" charset="-128"/>
                    <a:ea typeface="ＭＳ Ｐゴシック" pitchFamily="50" charset="-128"/>
                    <a:cs typeface="ＭＳ Ｐゴシック" pitchFamily="50" charset="-128"/>
                  </a:rPr>
                  <a:t>湿度</a:t>
                </a:r>
                <a:endParaRPr kumimoji="1" lang="ja-JP" altLang="ja-JP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2470" name="Rectangle 424"/>
              <p:cNvSpPr>
                <a:spLocks noChangeArrowheads="1"/>
              </p:cNvSpPr>
              <p:nvPr/>
            </p:nvSpPr>
            <p:spPr bwMode="auto">
              <a:xfrm>
                <a:off x="6536" y="2140"/>
                <a:ext cx="65" cy="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471" name="Rectangle 425"/>
              <p:cNvSpPr>
                <a:spLocks noChangeArrowheads="1"/>
              </p:cNvSpPr>
              <p:nvPr/>
            </p:nvSpPr>
            <p:spPr bwMode="auto">
              <a:xfrm>
                <a:off x="6536" y="2140"/>
                <a:ext cx="65" cy="5"/>
              </a:xfrm>
              <a:prstGeom prst="rect">
                <a:avLst/>
              </a:prstGeom>
              <a:noFill/>
              <a:ln w="1588" cap="flat">
                <a:solidFill>
                  <a:srgbClr val="385D8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349" name="Rectangle 439"/>
            <p:cNvSpPr>
              <a:spLocks noChangeArrowheads="1"/>
            </p:cNvSpPr>
            <p:nvPr/>
          </p:nvSpPr>
          <p:spPr bwMode="auto">
            <a:xfrm>
              <a:off x="8459788" y="2490788"/>
              <a:ext cx="273050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1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大空間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352" name="Rectangle 442"/>
            <p:cNvSpPr>
              <a:spLocks noChangeArrowheads="1"/>
            </p:cNvSpPr>
            <p:nvPr/>
          </p:nvSpPr>
          <p:spPr bwMode="auto">
            <a:xfrm>
              <a:off x="10733088" y="3802063"/>
              <a:ext cx="354013" cy="1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遠隔監視可能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pic>
          <p:nvPicPr>
            <p:cNvPr id="2494" name="Picture 44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2425" y="2887663"/>
              <a:ext cx="38417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95" name="Picture 44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2425" y="2887663"/>
              <a:ext cx="38417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96" name="Picture 44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3875" y="3402013"/>
              <a:ext cx="6223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97" name="Picture 44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3875" y="3402013"/>
              <a:ext cx="6223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73" name="グループ化 2472"/>
          <p:cNvGrpSpPr/>
          <p:nvPr/>
        </p:nvGrpSpPr>
        <p:grpSpPr>
          <a:xfrm>
            <a:off x="5940152" y="1982688"/>
            <a:ext cx="2620962" cy="1940025"/>
            <a:chOff x="5262563" y="2378075"/>
            <a:chExt cx="2620962" cy="1940025"/>
          </a:xfrm>
        </p:grpSpPr>
        <p:pic>
          <p:nvPicPr>
            <p:cNvPr id="2124" name="Picture 237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563" y="2378075"/>
              <a:ext cx="2365375" cy="165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5" name="Picture 238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6985" y="2422897"/>
              <a:ext cx="2365375" cy="165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26" name="Freeform 239"/>
            <p:cNvSpPr>
              <a:spLocks/>
            </p:cNvSpPr>
            <p:nvPr/>
          </p:nvSpPr>
          <p:spPr bwMode="auto">
            <a:xfrm>
              <a:off x="5775325" y="3852863"/>
              <a:ext cx="1312863" cy="203200"/>
            </a:xfrm>
            <a:custGeom>
              <a:avLst/>
              <a:gdLst>
                <a:gd name="T0" fmla="*/ 0 w 827"/>
                <a:gd name="T1" fmla="*/ 0 h 128"/>
                <a:gd name="T2" fmla="*/ 413 w 827"/>
                <a:gd name="T3" fmla="*/ 128 h 128"/>
                <a:gd name="T4" fmla="*/ 827 w 827"/>
                <a:gd name="T5" fmla="*/ 5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7" h="128">
                  <a:moveTo>
                    <a:pt x="0" y="0"/>
                  </a:moveTo>
                  <a:cubicBezTo>
                    <a:pt x="0" y="64"/>
                    <a:pt x="207" y="128"/>
                    <a:pt x="413" y="128"/>
                  </a:cubicBezTo>
                  <a:cubicBezTo>
                    <a:pt x="620" y="128"/>
                    <a:pt x="827" y="90"/>
                    <a:pt x="827" y="51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27" name="Rectangle 240"/>
            <p:cNvSpPr>
              <a:spLocks noChangeArrowheads="1"/>
            </p:cNvSpPr>
            <p:nvPr/>
          </p:nvSpPr>
          <p:spPr bwMode="auto">
            <a:xfrm>
              <a:off x="7040563" y="3633788"/>
              <a:ext cx="185738" cy="1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ロガー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136" name="Oval 248"/>
            <p:cNvSpPr>
              <a:spLocks noChangeArrowheads="1"/>
            </p:cNvSpPr>
            <p:nvPr/>
          </p:nvSpPr>
          <p:spPr bwMode="auto">
            <a:xfrm>
              <a:off x="5734050" y="3811588"/>
              <a:ext cx="49213" cy="4921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37" name="Line 249"/>
            <p:cNvSpPr>
              <a:spLocks noChangeShapeType="1"/>
            </p:cNvSpPr>
            <p:nvPr/>
          </p:nvSpPr>
          <p:spPr bwMode="auto">
            <a:xfrm flipH="1">
              <a:off x="5686425" y="3884613"/>
              <a:ext cx="39688" cy="87313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38" name="Line 250"/>
            <p:cNvSpPr>
              <a:spLocks noChangeShapeType="1"/>
            </p:cNvSpPr>
            <p:nvPr/>
          </p:nvSpPr>
          <p:spPr bwMode="auto">
            <a:xfrm>
              <a:off x="5726113" y="3884613"/>
              <a:ext cx="42863" cy="92075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39" name="Line 251"/>
            <p:cNvSpPr>
              <a:spLocks noChangeShapeType="1"/>
            </p:cNvSpPr>
            <p:nvPr/>
          </p:nvSpPr>
          <p:spPr bwMode="auto">
            <a:xfrm>
              <a:off x="5726113" y="2801938"/>
              <a:ext cx="0" cy="109220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40" name="Oval 252"/>
            <p:cNvSpPr>
              <a:spLocks noChangeArrowheads="1"/>
            </p:cNvSpPr>
            <p:nvPr/>
          </p:nvSpPr>
          <p:spPr bwMode="auto">
            <a:xfrm>
              <a:off x="5734050" y="3489325"/>
              <a:ext cx="49213" cy="4762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41" name="Oval 253"/>
            <p:cNvSpPr>
              <a:spLocks noChangeArrowheads="1"/>
            </p:cNvSpPr>
            <p:nvPr/>
          </p:nvSpPr>
          <p:spPr bwMode="auto">
            <a:xfrm>
              <a:off x="5734050" y="3168650"/>
              <a:ext cx="49213" cy="4762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42" name="Oval 254"/>
            <p:cNvSpPr>
              <a:spLocks noChangeArrowheads="1"/>
            </p:cNvSpPr>
            <p:nvPr/>
          </p:nvSpPr>
          <p:spPr bwMode="auto">
            <a:xfrm>
              <a:off x="5734050" y="2844800"/>
              <a:ext cx="49213" cy="4921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43" name="Oval 255"/>
            <p:cNvSpPr>
              <a:spLocks noChangeArrowheads="1"/>
            </p:cNvSpPr>
            <p:nvPr/>
          </p:nvSpPr>
          <p:spPr bwMode="auto">
            <a:xfrm>
              <a:off x="6235700" y="3811588"/>
              <a:ext cx="47625" cy="4921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4" name="Line 256"/>
            <p:cNvSpPr>
              <a:spLocks noChangeShapeType="1"/>
            </p:cNvSpPr>
            <p:nvPr/>
          </p:nvSpPr>
          <p:spPr bwMode="auto">
            <a:xfrm flipH="1">
              <a:off x="6188075" y="3884613"/>
              <a:ext cx="39688" cy="87313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5" name="Line 257"/>
            <p:cNvSpPr>
              <a:spLocks noChangeShapeType="1"/>
            </p:cNvSpPr>
            <p:nvPr/>
          </p:nvSpPr>
          <p:spPr bwMode="auto">
            <a:xfrm>
              <a:off x="6227763" y="3884613"/>
              <a:ext cx="41275" cy="92075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6" name="Line 258"/>
            <p:cNvSpPr>
              <a:spLocks noChangeShapeType="1"/>
            </p:cNvSpPr>
            <p:nvPr/>
          </p:nvSpPr>
          <p:spPr bwMode="auto">
            <a:xfrm>
              <a:off x="6227763" y="2801938"/>
              <a:ext cx="0" cy="109220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7" name="Oval 259"/>
            <p:cNvSpPr>
              <a:spLocks noChangeArrowheads="1"/>
            </p:cNvSpPr>
            <p:nvPr/>
          </p:nvSpPr>
          <p:spPr bwMode="auto">
            <a:xfrm>
              <a:off x="6235700" y="3489325"/>
              <a:ext cx="47625" cy="4762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8" name="Oval 260"/>
            <p:cNvSpPr>
              <a:spLocks noChangeArrowheads="1"/>
            </p:cNvSpPr>
            <p:nvPr/>
          </p:nvSpPr>
          <p:spPr bwMode="auto">
            <a:xfrm>
              <a:off x="6235700" y="3168650"/>
              <a:ext cx="47625" cy="4762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9" name="Oval 261"/>
            <p:cNvSpPr>
              <a:spLocks noChangeArrowheads="1"/>
            </p:cNvSpPr>
            <p:nvPr/>
          </p:nvSpPr>
          <p:spPr bwMode="auto">
            <a:xfrm>
              <a:off x="6235700" y="2844800"/>
              <a:ext cx="47625" cy="4921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0" name="Oval 262"/>
            <p:cNvSpPr>
              <a:spLocks noChangeArrowheads="1"/>
            </p:cNvSpPr>
            <p:nvPr/>
          </p:nvSpPr>
          <p:spPr bwMode="auto">
            <a:xfrm>
              <a:off x="6723063" y="3811588"/>
              <a:ext cx="49213" cy="4921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" name="Line 263"/>
            <p:cNvSpPr>
              <a:spLocks noChangeShapeType="1"/>
            </p:cNvSpPr>
            <p:nvPr/>
          </p:nvSpPr>
          <p:spPr bwMode="auto">
            <a:xfrm flipH="1">
              <a:off x="6675438" y="3884613"/>
              <a:ext cx="41275" cy="87313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" name="Line 264"/>
            <p:cNvSpPr>
              <a:spLocks noChangeShapeType="1"/>
            </p:cNvSpPr>
            <p:nvPr/>
          </p:nvSpPr>
          <p:spPr bwMode="auto">
            <a:xfrm>
              <a:off x="6716713" y="3884613"/>
              <a:ext cx="41275" cy="92075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" name="Line 265"/>
            <p:cNvSpPr>
              <a:spLocks noChangeShapeType="1"/>
            </p:cNvSpPr>
            <p:nvPr/>
          </p:nvSpPr>
          <p:spPr bwMode="auto">
            <a:xfrm>
              <a:off x="6716713" y="2801938"/>
              <a:ext cx="0" cy="109220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4" name="Oval 266"/>
            <p:cNvSpPr>
              <a:spLocks noChangeArrowheads="1"/>
            </p:cNvSpPr>
            <p:nvPr/>
          </p:nvSpPr>
          <p:spPr bwMode="auto">
            <a:xfrm>
              <a:off x="6723063" y="3489325"/>
              <a:ext cx="49213" cy="4762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" name="Oval 267"/>
            <p:cNvSpPr>
              <a:spLocks noChangeArrowheads="1"/>
            </p:cNvSpPr>
            <p:nvPr/>
          </p:nvSpPr>
          <p:spPr bwMode="auto">
            <a:xfrm>
              <a:off x="6723063" y="3168650"/>
              <a:ext cx="49213" cy="4762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" name="Oval 268"/>
            <p:cNvSpPr>
              <a:spLocks noChangeArrowheads="1"/>
            </p:cNvSpPr>
            <p:nvPr/>
          </p:nvSpPr>
          <p:spPr bwMode="auto">
            <a:xfrm>
              <a:off x="6723063" y="2844800"/>
              <a:ext cx="49213" cy="4921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7" name="Freeform 269"/>
            <p:cNvSpPr>
              <a:spLocks/>
            </p:cNvSpPr>
            <p:nvPr/>
          </p:nvSpPr>
          <p:spPr bwMode="auto">
            <a:xfrm>
              <a:off x="5757863" y="3536950"/>
              <a:ext cx="1330325" cy="508000"/>
            </a:xfrm>
            <a:custGeom>
              <a:avLst/>
              <a:gdLst>
                <a:gd name="T0" fmla="*/ 0 w 838"/>
                <a:gd name="T1" fmla="*/ 0 h 320"/>
                <a:gd name="T2" fmla="*/ 419 w 838"/>
                <a:gd name="T3" fmla="*/ 320 h 320"/>
                <a:gd name="T4" fmla="*/ 838 w 838"/>
                <a:gd name="T5" fmla="*/ 25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8" h="320">
                  <a:moveTo>
                    <a:pt x="0" y="0"/>
                  </a:moveTo>
                  <a:cubicBezTo>
                    <a:pt x="0" y="160"/>
                    <a:pt x="210" y="320"/>
                    <a:pt x="419" y="320"/>
                  </a:cubicBezTo>
                  <a:cubicBezTo>
                    <a:pt x="628" y="320"/>
                    <a:pt x="838" y="285"/>
                    <a:pt x="838" y="250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8" name="Freeform 270"/>
            <p:cNvSpPr>
              <a:spLocks/>
            </p:cNvSpPr>
            <p:nvPr/>
          </p:nvSpPr>
          <p:spPr bwMode="auto">
            <a:xfrm>
              <a:off x="5757863" y="3216275"/>
              <a:ext cx="1330325" cy="819150"/>
            </a:xfrm>
            <a:custGeom>
              <a:avLst/>
              <a:gdLst>
                <a:gd name="T0" fmla="*/ 0 w 838"/>
                <a:gd name="T1" fmla="*/ 0 h 516"/>
                <a:gd name="T2" fmla="*/ 419 w 838"/>
                <a:gd name="T3" fmla="*/ 516 h 516"/>
                <a:gd name="T4" fmla="*/ 838 w 838"/>
                <a:gd name="T5" fmla="*/ 452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8" h="516">
                  <a:moveTo>
                    <a:pt x="0" y="0"/>
                  </a:moveTo>
                  <a:cubicBezTo>
                    <a:pt x="0" y="258"/>
                    <a:pt x="210" y="516"/>
                    <a:pt x="419" y="516"/>
                  </a:cubicBezTo>
                  <a:cubicBezTo>
                    <a:pt x="628" y="516"/>
                    <a:pt x="838" y="484"/>
                    <a:pt x="838" y="452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9" name="Freeform 271"/>
            <p:cNvSpPr>
              <a:spLocks/>
            </p:cNvSpPr>
            <p:nvPr/>
          </p:nvSpPr>
          <p:spPr bwMode="auto">
            <a:xfrm>
              <a:off x="5757863" y="2894013"/>
              <a:ext cx="1330325" cy="1128713"/>
            </a:xfrm>
            <a:custGeom>
              <a:avLst/>
              <a:gdLst>
                <a:gd name="T0" fmla="*/ 0 w 838"/>
                <a:gd name="T1" fmla="*/ 0 h 711"/>
                <a:gd name="T2" fmla="*/ 419 w 838"/>
                <a:gd name="T3" fmla="*/ 711 h 711"/>
                <a:gd name="T4" fmla="*/ 838 w 838"/>
                <a:gd name="T5" fmla="*/ 655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8" h="711">
                  <a:moveTo>
                    <a:pt x="0" y="0"/>
                  </a:moveTo>
                  <a:cubicBezTo>
                    <a:pt x="0" y="355"/>
                    <a:pt x="210" y="711"/>
                    <a:pt x="419" y="711"/>
                  </a:cubicBezTo>
                  <a:cubicBezTo>
                    <a:pt x="628" y="711"/>
                    <a:pt x="838" y="683"/>
                    <a:pt x="838" y="655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0" name="Freeform 272"/>
            <p:cNvSpPr>
              <a:spLocks/>
            </p:cNvSpPr>
            <p:nvPr/>
          </p:nvSpPr>
          <p:spPr bwMode="auto">
            <a:xfrm>
              <a:off x="6259513" y="2894013"/>
              <a:ext cx="828675" cy="1150938"/>
            </a:xfrm>
            <a:custGeom>
              <a:avLst/>
              <a:gdLst>
                <a:gd name="T0" fmla="*/ 0 w 522"/>
                <a:gd name="T1" fmla="*/ 0 h 725"/>
                <a:gd name="T2" fmla="*/ 261 w 522"/>
                <a:gd name="T3" fmla="*/ 725 h 725"/>
                <a:gd name="T4" fmla="*/ 522 w 522"/>
                <a:gd name="T5" fmla="*/ 655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2" h="725">
                  <a:moveTo>
                    <a:pt x="0" y="0"/>
                  </a:moveTo>
                  <a:cubicBezTo>
                    <a:pt x="0" y="362"/>
                    <a:pt x="131" y="725"/>
                    <a:pt x="261" y="725"/>
                  </a:cubicBezTo>
                  <a:cubicBezTo>
                    <a:pt x="392" y="725"/>
                    <a:pt x="522" y="690"/>
                    <a:pt x="522" y="655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1" name="Freeform 273"/>
            <p:cNvSpPr>
              <a:spLocks/>
            </p:cNvSpPr>
            <p:nvPr/>
          </p:nvSpPr>
          <p:spPr bwMode="auto">
            <a:xfrm>
              <a:off x="6259513" y="3216275"/>
              <a:ext cx="828675" cy="838200"/>
            </a:xfrm>
            <a:custGeom>
              <a:avLst/>
              <a:gdLst>
                <a:gd name="T0" fmla="*/ 0 w 522"/>
                <a:gd name="T1" fmla="*/ 0 h 528"/>
                <a:gd name="T2" fmla="*/ 261 w 522"/>
                <a:gd name="T3" fmla="*/ 528 h 528"/>
                <a:gd name="T4" fmla="*/ 522 w 522"/>
                <a:gd name="T5" fmla="*/ 452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2" h="528">
                  <a:moveTo>
                    <a:pt x="0" y="0"/>
                  </a:moveTo>
                  <a:cubicBezTo>
                    <a:pt x="0" y="264"/>
                    <a:pt x="131" y="528"/>
                    <a:pt x="261" y="528"/>
                  </a:cubicBezTo>
                  <a:cubicBezTo>
                    <a:pt x="392" y="528"/>
                    <a:pt x="522" y="490"/>
                    <a:pt x="522" y="452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2" name="Freeform 274"/>
            <p:cNvSpPr>
              <a:spLocks/>
            </p:cNvSpPr>
            <p:nvPr/>
          </p:nvSpPr>
          <p:spPr bwMode="auto">
            <a:xfrm>
              <a:off x="6259513" y="3536950"/>
              <a:ext cx="828675" cy="530225"/>
            </a:xfrm>
            <a:custGeom>
              <a:avLst/>
              <a:gdLst>
                <a:gd name="T0" fmla="*/ 0 w 522"/>
                <a:gd name="T1" fmla="*/ 0 h 334"/>
                <a:gd name="T2" fmla="*/ 261 w 522"/>
                <a:gd name="T3" fmla="*/ 334 h 334"/>
                <a:gd name="T4" fmla="*/ 522 w 522"/>
                <a:gd name="T5" fmla="*/ 25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2" h="334">
                  <a:moveTo>
                    <a:pt x="0" y="0"/>
                  </a:moveTo>
                  <a:cubicBezTo>
                    <a:pt x="0" y="167"/>
                    <a:pt x="131" y="334"/>
                    <a:pt x="261" y="334"/>
                  </a:cubicBezTo>
                  <a:cubicBezTo>
                    <a:pt x="392" y="334"/>
                    <a:pt x="522" y="292"/>
                    <a:pt x="522" y="250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3" name="Freeform 275"/>
            <p:cNvSpPr>
              <a:spLocks/>
            </p:cNvSpPr>
            <p:nvPr/>
          </p:nvSpPr>
          <p:spPr bwMode="auto">
            <a:xfrm>
              <a:off x="6259513" y="3860800"/>
              <a:ext cx="828675" cy="220663"/>
            </a:xfrm>
            <a:custGeom>
              <a:avLst/>
              <a:gdLst>
                <a:gd name="T0" fmla="*/ 0 w 522"/>
                <a:gd name="T1" fmla="*/ 0 h 139"/>
                <a:gd name="T2" fmla="*/ 261 w 522"/>
                <a:gd name="T3" fmla="*/ 139 h 139"/>
                <a:gd name="T4" fmla="*/ 522 w 522"/>
                <a:gd name="T5" fmla="*/ 4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2" h="139">
                  <a:moveTo>
                    <a:pt x="0" y="0"/>
                  </a:moveTo>
                  <a:cubicBezTo>
                    <a:pt x="0" y="70"/>
                    <a:pt x="131" y="139"/>
                    <a:pt x="261" y="139"/>
                  </a:cubicBezTo>
                  <a:cubicBezTo>
                    <a:pt x="392" y="139"/>
                    <a:pt x="522" y="93"/>
                    <a:pt x="522" y="46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5" name="Freeform 276"/>
            <p:cNvSpPr>
              <a:spLocks/>
            </p:cNvSpPr>
            <p:nvPr/>
          </p:nvSpPr>
          <p:spPr bwMode="auto">
            <a:xfrm>
              <a:off x="6748463" y="2894013"/>
              <a:ext cx="339725" cy="1150938"/>
            </a:xfrm>
            <a:custGeom>
              <a:avLst/>
              <a:gdLst>
                <a:gd name="T0" fmla="*/ 0 w 214"/>
                <a:gd name="T1" fmla="*/ 0 h 725"/>
                <a:gd name="T2" fmla="*/ 107 w 214"/>
                <a:gd name="T3" fmla="*/ 725 h 725"/>
                <a:gd name="T4" fmla="*/ 214 w 214"/>
                <a:gd name="T5" fmla="*/ 655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" h="725">
                  <a:moveTo>
                    <a:pt x="0" y="0"/>
                  </a:moveTo>
                  <a:cubicBezTo>
                    <a:pt x="0" y="362"/>
                    <a:pt x="53" y="725"/>
                    <a:pt x="107" y="725"/>
                  </a:cubicBezTo>
                  <a:cubicBezTo>
                    <a:pt x="161" y="725"/>
                    <a:pt x="214" y="690"/>
                    <a:pt x="214" y="655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6" name="Freeform 277"/>
            <p:cNvSpPr>
              <a:spLocks/>
            </p:cNvSpPr>
            <p:nvPr/>
          </p:nvSpPr>
          <p:spPr bwMode="auto">
            <a:xfrm>
              <a:off x="6748463" y="3216275"/>
              <a:ext cx="339725" cy="849313"/>
            </a:xfrm>
            <a:custGeom>
              <a:avLst/>
              <a:gdLst>
                <a:gd name="T0" fmla="*/ 0 w 214"/>
                <a:gd name="T1" fmla="*/ 0 h 535"/>
                <a:gd name="T2" fmla="*/ 107 w 214"/>
                <a:gd name="T3" fmla="*/ 535 h 535"/>
                <a:gd name="T4" fmla="*/ 214 w 214"/>
                <a:gd name="T5" fmla="*/ 452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" h="535">
                  <a:moveTo>
                    <a:pt x="0" y="0"/>
                  </a:moveTo>
                  <a:cubicBezTo>
                    <a:pt x="0" y="268"/>
                    <a:pt x="53" y="535"/>
                    <a:pt x="107" y="535"/>
                  </a:cubicBezTo>
                  <a:cubicBezTo>
                    <a:pt x="161" y="535"/>
                    <a:pt x="214" y="494"/>
                    <a:pt x="214" y="452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7" name="Freeform 278"/>
            <p:cNvSpPr>
              <a:spLocks/>
            </p:cNvSpPr>
            <p:nvPr/>
          </p:nvSpPr>
          <p:spPr bwMode="auto">
            <a:xfrm>
              <a:off x="6748463" y="3536950"/>
              <a:ext cx="339725" cy="546100"/>
            </a:xfrm>
            <a:custGeom>
              <a:avLst/>
              <a:gdLst>
                <a:gd name="T0" fmla="*/ 0 w 214"/>
                <a:gd name="T1" fmla="*/ 0 h 344"/>
                <a:gd name="T2" fmla="*/ 107 w 214"/>
                <a:gd name="T3" fmla="*/ 344 h 344"/>
                <a:gd name="T4" fmla="*/ 214 w 214"/>
                <a:gd name="T5" fmla="*/ 25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" h="344">
                  <a:moveTo>
                    <a:pt x="0" y="0"/>
                  </a:moveTo>
                  <a:cubicBezTo>
                    <a:pt x="0" y="172"/>
                    <a:pt x="53" y="344"/>
                    <a:pt x="107" y="344"/>
                  </a:cubicBezTo>
                  <a:cubicBezTo>
                    <a:pt x="161" y="344"/>
                    <a:pt x="214" y="297"/>
                    <a:pt x="214" y="250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8" name="Freeform 279"/>
            <p:cNvSpPr>
              <a:spLocks/>
            </p:cNvSpPr>
            <p:nvPr/>
          </p:nvSpPr>
          <p:spPr bwMode="auto">
            <a:xfrm>
              <a:off x="6748463" y="3860800"/>
              <a:ext cx="339725" cy="239713"/>
            </a:xfrm>
            <a:custGeom>
              <a:avLst/>
              <a:gdLst>
                <a:gd name="T0" fmla="*/ 0 w 214"/>
                <a:gd name="T1" fmla="*/ 0 h 151"/>
                <a:gd name="T2" fmla="*/ 107 w 214"/>
                <a:gd name="T3" fmla="*/ 151 h 151"/>
                <a:gd name="T4" fmla="*/ 214 w 214"/>
                <a:gd name="T5" fmla="*/ 4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" h="151">
                  <a:moveTo>
                    <a:pt x="0" y="0"/>
                  </a:moveTo>
                  <a:cubicBezTo>
                    <a:pt x="0" y="75"/>
                    <a:pt x="53" y="151"/>
                    <a:pt x="107" y="151"/>
                  </a:cubicBezTo>
                  <a:cubicBezTo>
                    <a:pt x="161" y="151"/>
                    <a:pt x="214" y="99"/>
                    <a:pt x="214" y="46"/>
                  </a:cubicBezTo>
                </a:path>
              </a:pathLst>
            </a:custGeom>
            <a:noFill/>
            <a:ln w="4763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9" name="Rectangle 280"/>
            <p:cNvSpPr>
              <a:spLocks noChangeArrowheads="1"/>
            </p:cNvSpPr>
            <p:nvPr/>
          </p:nvSpPr>
          <p:spPr bwMode="auto">
            <a:xfrm>
              <a:off x="5607050" y="2697163"/>
              <a:ext cx="195263" cy="1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ポール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0" name="Rectangle 281"/>
            <p:cNvSpPr>
              <a:spLocks noChangeArrowheads="1"/>
            </p:cNvSpPr>
            <p:nvPr/>
          </p:nvSpPr>
          <p:spPr bwMode="auto">
            <a:xfrm>
              <a:off x="6781800" y="2824163"/>
              <a:ext cx="198438" cy="1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熱電対</a:t>
              </a:r>
              <a:endPara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202" name="Rectangle 342"/>
            <p:cNvSpPr>
              <a:spLocks noChangeArrowheads="1"/>
            </p:cNvSpPr>
            <p:nvPr/>
          </p:nvSpPr>
          <p:spPr bwMode="auto">
            <a:xfrm>
              <a:off x="5486549" y="4118045"/>
              <a:ext cx="66684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3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従来方法</a:t>
              </a:r>
              <a:endPara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pic>
          <p:nvPicPr>
            <p:cNvPr id="2397" name="Picture 349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038" y="3121025"/>
              <a:ext cx="358775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8" name="Picture 350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038" y="3121025"/>
              <a:ext cx="358775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75" name="Picture 427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788" y="3719513"/>
              <a:ext cx="3746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76" name="Picture 428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788" y="3719513"/>
              <a:ext cx="3746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48" name="Rectangle 438"/>
            <p:cNvSpPr>
              <a:spLocks noChangeArrowheads="1"/>
            </p:cNvSpPr>
            <p:nvPr/>
          </p:nvSpPr>
          <p:spPr bwMode="auto">
            <a:xfrm>
              <a:off x="5539101" y="2500170"/>
              <a:ext cx="273050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大空間</a:t>
              </a:r>
              <a:endPara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350" name="Rectangle 440"/>
            <p:cNvSpPr>
              <a:spLocks noChangeArrowheads="1"/>
            </p:cNvSpPr>
            <p:nvPr/>
          </p:nvSpPr>
          <p:spPr bwMode="auto">
            <a:xfrm>
              <a:off x="7380288" y="3106738"/>
              <a:ext cx="169863" cy="1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ノート</a:t>
              </a:r>
              <a:endPara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351" name="Rectangle 441"/>
            <p:cNvSpPr>
              <a:spLocks noChangeArrowheads="1"/>
            </p:cNvSpPr>
            <p:nvPr/>
          </p:nvSpPr>
          <p:spPr bwMode="auto">
            <a:xfrm>
              <a:off x="7594600" y="3098800"/>
              <a:ext cx="161925" cy="15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ＭＳ Ｐゴシック" pitchFamily="50" charset="-128"/>
                  <a:cs typeface="ＭＳ Ｐゴシック" pitchFamily="50" charset="-128"/>
                </a:rPr>
                <a:t>PC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pic>
          <p:nvPicPr>
            <p:cNvPr id="2491" name="Picture 443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1225" y="3219450"/>
              <a:ext cx="6223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92" name="Picture 444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1225" y="3219450"/>
              <a:ext cx="6223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4" name="Freeform 445"/>
            <p:cNvSpPr>
              <a:spLocks/>
            </p:cNvSpPr>
            <p:nvPr/>
          </p:nvSpPr>
          <p:spPr bwMode="auto">
            <a:xfrm>
              <a:off x="7310438" y="3586163"/>
              <a:ext cx="261938" cy="268288"/>
            </a:xfrm>
            <a:custGeom>
              <a:avLst/>
              <a:gdLst>
                <a:gd name="T0" fmla="*/ 165 w 165"/>
                <a:gd name="T1" fmla="*/ 0 h 169"/>
                <a:gd name="T2" fmla="*/ 165 w 165"/>
                <a:gd name="T3" fmla="*/ 169 h 169"/>
                <a:gd name="T4" fmla="*/ 0 w 165"/>
                <a:gd name="T5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5" h="169">
                  <a:moveTo>
                    <a:pt x="165" y="0"/>
                  </a:moveTo>
                  <a:lnTo>
                    <a:pt x="165" y="169"/>
                  </a:lnTo>
                  <a:lnTo>
                    <a:pt x="0" y="169"/>
                  </a:lnTo>
                </a:path>
              </a:pathLst>
            </a:custGeom>
            <a:noFill/>
            <a:ln w="174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5" name="Rectangle 450"/>
            <p:cNvSpPr>
              <a:spLocks noChangeArrowheads="1"/>
            </p:cNvSpPr>
            <p:nvPr/>
          </p:nvSpPr>
          <p:spPr bwMode="auto">
            <a:xfrm>
              <a:off x="7358063" y="3898900"/>
              <a:ext cx="303213" cy="11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現場で接続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</p:grpSp>
      <p:grpSp>
        <p:nvGrpSpPr>
          <p:cNvPr id="2474" name="Group 457"/>
          <p:cNvGrpSpPr>
            <a:grpSpLocks noChangeAspect="1"/>
          </p:cNvGrpSpPr>
          <p:nvPr/>
        </p:nvGrpSpPr>
        <p:grpSpPr bwMode="auto">
          <a:xfrm>
            <a:off x="-217191" y="2166938"/>
            <a:ext cx="6229351" cy="4154488"/>
            <a:chOff x="93" y="1365"/>
            <a:chExt cx="3924" cy="2617"/>
          </a:xfrm>
        </p:grpSpPr>
        <p:sp>
          <p:nvSpPr>
            <p:cNvPr id="2477" name="AutoShape 456"/>
            <p:cNvSpPr>
              <a:spLocks noChangeAspect="1" noChangeArrowheads="1" noTextEdit="1"/>
            </p:cNvSpPr>
            <p:nvPr/>
          </p:nvSpPr>
          <p:spPr bwMode="auto">
            <a:xfrm>
              <a:off x="93" y="1365"/>
              <a:ext cx="3540" cy="2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78" name="Rectangle 458"/>
            <p:cNvSpPr>
              <a:spLocks noChangeArrowheads="1"/>
            </p:cNvSpPr>
            <p:nvPr/>
          </p:nvSpPr>
          <p:spPr bwMode="auto">
            <a:xfrm>
              <a:off x="1994" y="1369"/>
              <a:ext cx="917" cy="2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79" name="Rectangle 459"/>
            <p:cNvSpPr>
              <a:spLocks noChangeArrowheads="1"/>
            </p:cNvSpPr>
            <p:nvPr/>
          </p:nvSpPr>
          <p:spPr bwMode="auto">
            <a:xfrm>
              <a:off x="2135" y="1397"/>
              <a:ext cx="402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キャリア通信網にて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480" name="Rectangle 460"/>
            <p:cNvSpPr>
              <a:spLocks noChangeArrowheads="1"/>
            </p:cNvSpPr>
            <p:nvPr/>
          </p:nvSpPr>
          <p:spPr bwMode="auto">
            <a:xfrm>
              <a:off x="2030" y="1481"/>
              <a:ext cx="474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クラウドへ自動データ送信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481" name="Rectangle 461"/>
            <p:cNvSpPr>
              <a:spLocks noChangeArrowheads="1"/>
            </p:cNvSpPr>
            <p:nvPr/>
          </p:nvSpPr>
          <p:spPr bwMode="auto">
            <a:xfrm>
              <a:off x="1772" y="1757"/>
              <a:ext cx="444" cy="1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82" name="Rectangle 462"/>
            <p:cNvSpPr>
              <a:spLocks noChangeArrowheads="1"/>
            </p:cNvSpPr>
            <p:nvPr/>
          </p:nvSpPr>
          <p:spPr bwMode="auto">
            <a:xfrm>
              <a:off x="962" y="3070"/>
              <a:ext cx="479" cy="2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83" name="Rectangle 463"/>
            <p:cNvSpPr>
              <a:spLocks noChangeArrowheads="1"/>
            </p:cNvSpPr>
            <p:nvPr/>
          </p:nvSpPr>
          <p:spPr bwMode="auto">
            <a:xfrm>
              <a:off x="1060" y="3100"/>
              <a:ext cx="258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4A7EBB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920MHz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484" name="Rectangle 464"/>
            <p:cNvSpPr>
              <a:spLocks noChangeArrowheads="1"/>
            </p:cNvSpPr>
            <p:nvPr/>
          </p:nvSpPr>
          <p:spPr bwMode="auto">
            <a:xfrm>
              <a:off x="1273" y="3100"/>
              <a:ext cx="110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4A7EBB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帯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485" name="Rectangle 465"/>
            <p:cNvSpPr>
              <a:spLocks noChangeArrowheads="1"/>
            </p:cNvSpPr>
            <p:nvPr/>
          </p:nvSpPr>
          <p:spPr bwMode="auto">
            <a:xfrm>
              <a:off x="1061" y="3184"/>
              <a:ext cx="182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4A7EBB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サブギガ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486" name="Rectangle 466"/>
            <p:cNvSpPr>
              <a:spLocks noChangeArrowheads="1"/>
            </p:cNvSpPr>
            <p:nvPr/>
          </p:nvSpPr>
          <p:spPr bwMode="auto">
            <a:xfrm>
              <a:off x="1995" y="3084"/>
              <a:ext cx="495" cy="2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87" name="Rectangle 467"/>
            <p:cNvSpPr>
              <a:spLocks noChangeArrowheads="1"/>
            </p:cNvSpPr>
            <p:nvPr/>
          </p:nvSpPr>
          <p:spPr bwMode="auto">
            <a:xfrm>
              <a:off x="2101" y="3114"/>
              <a:ext cx="258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4A7EBB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920MHz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488" name="Rectangle 468"/>
            <p:cNvSpPr>
              <a:spLocks noChangeArrowheads="1"/>
            </p:cNvSpPr>
            <p:nvPr/>
          </p:nvSpPr>
          <p:spPr bwMode="auto">
            <a:xfrm>
              <a:off x="2314" y="3114"/>
              <a:ext cx="110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4A7EBB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帯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489" name="Rectangle 469"/>
            <p:cNvSpPr>
              <a:spLocks noChangeArrowheads="1"/>
            </p:cNvSpPr>
            <p:nvPr/>
          </p:nvSpPr>
          <p:spPr bwMode="auto">
            <a:xfrm>
              <a:off x="2102" y="3198"/>
              <a:ext cx="182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4A7EBB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サブギガ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pic>
          <p:nvPicPr>
            <p:cNvPr id="2518" name="Picture 470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" y="1592"/>
              <a:ext cx="265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90" name="Rectangle 471"/>
            <p:cNvSpPr>
              <a:spLocks noChangeArrowheads="1"/>
            </p:cNvSpPr>
            <p:nvPr/>
          </p:nvSpPr>
          <p:spPr bwMode="auto">
            <a:xfrm>
              <a:off x="1460" y="1608"/>
              <a:ext cx="490" cy="1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93" name="Rectangle 472"/>
            <p:cNvSpPr>
              <a:spLocks noChangeArrowheads="1"/>
            </p:cNvSpPr>
            <p:nvPr/>
          </p:nvSpPr>
          <p:spPr bwMode="auto">
            <a:xfrm>
              <a:off x="1494" y="1638"/>
              <a:ext cx="255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モバイル端末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498" name="Rectangle 473"/>
            <p:cNvSpPr>
              <a:spLocks noChangeArrowheads="1"/>
            </p:cNvSpPr>
            <p:nvPr/>
          </p:nvSpPr>
          <p:spPr bwMode="auto">
            <a:xfrm>
              <a:off x="1929" y="2208"/>
              <a:ext cx="496" cy="1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99" name="Rectangle 474"/>
            <p:cNvSpPr>
              <a:spLocks noChangeArrowheads="1"/>
            </p:cNvSpPr>
            <p:nvPr/>
          </p:nvSpPr>
          <p:spPr bwMode="auto">
            <a:xfrm>
              <a:off x="2088" y="2238"/>
              <a:ext cx="111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Wi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00" name="Rectangle 475"/>
            <p:cNvSpPr>
              <a:spLocks noChangeArrowheads="1"/>
            </p:cNvSpPr>
            <p:nvPr/>
          </p:nvSpPr>
          <p:spPr bwMode="auto">
            <a:xfrm>
              <a:off x="2160" y="2238"/>
              <a:ext cx="74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-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01" name="Rectangle 476"/>
            <p:cNvSpPr>
              <a:spLocks noChangeArrowheads="1"/>
            </p:cNvSpPr>
            <p:nvPr/>
          </p:nvSpPr>
          <p:spPr bwMode="auto">
            <a:xfrm>
              <a:off x="2195" y="2238"/>
              <a:ext cx="111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Fi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02" name="Freeform 477"/>
            <p:cNvSpPr>
              <a:spLocks noEditPoints="1"/>
            </p:cNvSpPr>
            <p:nvPr/>
          </p:nvSpPr>
          <p:spPr bwMode="auto">
            <a:xfrm>
              <a:off x="1692" y="2136"/>
              <a:ext cx="39" cy="249"/>
            </a:xfrm>
            <a:custGeom>
              <a:avLst/>
              <a:gdLst>
                <a:gd name="T0" fmla="*/ 26 w 39"/>
                <a:gd name="T1" fmla="*/ 33 h 249"/>
                <a:gd name="T2" fmla="*/ 26 w 39"/>
                <a:gd name="T3" fmla="*/ 217 h 249"/>
                <a:gd name="T4" fmla="*/ 13 w 39"/>
                <a:gd name="T5" fmla="*/ 217 h 249"/>
                <a:gd name="T6" fmla="*/ 13 w 39"/>
                <a:gd name="T7" fmla="*/ 33 h 249"/>
                <a:gd name="T8" fmla="*/ 26 w 39"/>
                <a:gd name="T9" fmla="*/ 33 h 249"/>
                <a:gd name="T10" fmla="*/ 0 w 39"/>
                <a:gd name="T11" fmla="*/ 39 h 249"/>
                <a:gd name="T12" fmla="*/ 20 w 39"/>
                <a:gd name="T13" fmla="*/ 0 h 249"/>
                <a:gd name="T14" fmla="*/ 39 w 39"/>
                <a:gd name="T15" fmla="*/ 39 h 249"/>
                <a:gd name="T16" fmla="*/ 0 w 39"/>
                <a:gd name="T17" fmla="*/ 39 h 249"/>
                <a:gd name="T18" fmla="*/ 39 w 39"/>
                <a:gd name="T19" fmla="*/ 210 h 249"/>
                <a:gd name="T20" fmla="*/ 20 w 39"/>
                <a:gd name="T21" fmla="*/ 249 h 249"/>
                <a:gd name="T22" fmla="*/ 0 w 39"/>
                <a:gd name="T23" fmla="*/ 210 h 249"/>
                <a:gd name="T24" fmla="*/ 39 w 39"/>
                <a:gd name="T25" fmla="*/ 21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49">
                  <a:moveTo>
                    <a:pt x="26" y="33"/>
                  </a:moveTo>
                  <a:lnTo>
                    <a:pt x="26" y="217"/>
                  </a:lnTo>
                  <a:lnTo>
                    <a:pt x="13" y="217"/>
                  </a:lnTo>
                  <a:lnTo>
                    <a:pt x="13" y="33"/>
                  </a:lnTo>
                  <a:lnTo>
                    <a:pt x="26" y="33"/>
                  </a:lnTo>
                  <a:close/>
                  <a:moveTo>
                    <a:pt x="0" y="39"/>
                  </a:moveTo>
                  <a:lnTo>
                    <a:pt x="20" y="0"/>
                  </a:lnTo>
                  <a:lnTo>
                    <a:pt x="39" y="39"/>
                  </a:lnTo>
                  <a:lnTo>
                    <a:pt x="0" y="39"/>
                  </a:lnTo>
                  <a:close/>
                  <a:moveTo>
                    <a:pt x="39" y="210"/>
                  </a:moveTo>
                  <a:lnTo>
                    <a:pt x="20" y="249"/>
                  </a:lnTo>
                  <a:lnTo>
                    <a:pt x="0" y="210"/>
                  </a:lnTo>
                  <a:lnTo>
                    <a:pt x="39" y="210"/>
                  </a:lnTo>
                  <a:close/>
                </a:path>
              </a:pathLst>
            </a:custGeom>
            <a:solidFill>
              <a:srgbClr val="00B050"/>
            </a:solidFill>
            <a:ln w="0" cap="flat">
              <a:solidFill>
                <a:srgbClr val="00B05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03" name="Rectangle 478"/>
            <p:cNvSpPr>
              <a:spLocks noChangeArrowheads="1"/>
            </p:cNvSpPr>
            <p:nvPr/>
          </p:nvSpPr>
          <p:spPr bwMode="auto">
            <a:xfrm>
              <a:off x="876" y="3776"/>
              <a:ext cx="111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Wi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04" name="Rectangle 479"/>
            <p:cNvSpPr>
              <a:spLocks noChangeArrowheads="1"/>
            </p:cNvSpPr>
            <p:nvPr/>
          </p:nvSpPr>
          <p:spPr bwMode="auto">
            <a:xfrm>
              <a:off x="947" y="3776"/>
              <a:ext cx="74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-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05" name="Rectangle 480"/>
            <p:cNvSpPr>
              <a:spLocks noChangeArrowheads="1"/>
            </p:cNvSpPr>
            <p:nvPr/>
          </p:nvSpPr>
          <p:spPr bwMode="auto">
            <a:xfrm>
              <a:off x="983" y="3776"/>
              <a:ext cx="222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Musu5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06" name="Rectangle 481"/>
            <p:cNvSpPr>
              <a:spLocks noChangeArrowheads="1"/>
            </p:cNvSpPr>
            <p:nvPr/>
          </p:nvSpPr>
          <p:spPr bwMode="auto">
            <a:xfrm>
              <a:off x="753" y="3860"/>
              <a:ext cx="74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(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07" name="Rectangle 482"/>
            <p:cNvSpPr>
              <a:spLocks noChangeArrowheads="1"/>
            </p:cNvSpPr>
            <p:nvPr/>
          </p:nvSpPr>
          <p:spPr bwMode="auto">
            <a:xfrm>
              <a:off x="789" y="3860"/>
              <a:ext cx="110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計測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08" name="Rectangle 483"/>
            <p:cNvSpPr>
              <a:spLocks noChangeArrowheads="1"/>
            </p:cNvSpPr>
            <p:nvPr/>
          </p:nvSpPr>
          <p:spPr bwMode="auto">
            <a:xfrm>
              <a:off x="930" y="3860"/>
              <a:ext cx="183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ユニット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09" name="Rectangle 484"/>
            <p:cNvSpPr>
              <a:spLocks noChangeArrowheads="1"/>
            </p:cNvSpPr>
            <p:nvPr/>
          </p:nvSpPr>
          <p:spPr bwMode="auto">
            <a:xfrm>
              <a:off x="1212" y="3860"/>
              <a:ext cx="111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A)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10" name="Rectangle 485"/>
            <p:cNvSpPr>
              <a:spLocks noChangeArrowheads="1"/>
            </p:cNvSpPr>
            <p:nvPr/>
          </p:nvSpPr>
          <p:spPr bwMode="auto">
            <a:xfrm>
              <a:off x="2403" y="3776"/>
              <a:ext cx="111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Wi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11" name="Rectangle 486"/>
            <p:cNvSpPr>
              <a:spLocks noChangeArrowheads="1"/>
            </p:cNvSpPr>
            <p:nvPr/>
          </p:nvSpPr>
          <p:spPr bwMode="auto">
            <a:xfrm>
              <a:off x="2475" y="3776"/>
              <a:ext cx="74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-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12" name="Rectangle 487"/>
            <p:cNvSpPr>
              <a:spLocks noChangeArrowheads="1"/>
            </p:cNvSpPr>
            <p:nvPr/>
          </p:nvSpPr>
          <p:spPr bwMode="auto">
            <a:xfrm>
              <a:off x="2510" y="3776"/>
              <a:ext cx="222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Musu5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13" name="Rectangle 488"/>
            <p:cNvSpPr>
              <a:spLocks noChangeArrowheads="1"/>
            </p:cNvSpPr>
            <p:nvPr/>
          </p:nvSpPr>
          <p:spPr bwMode="auto">
            <a:xfrm>
              <a:off x="2281" y="3860"/>
              <a:ext cx="74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(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14" name="Rectangle 489"/>
            <p:cNvSpPr>
              <a:spLocks noChangeArrowheads="1"/>
            </p:cNvSpPr>
            <p:nvPr/>
          </p:nvSpPr>
          <p:spPr bwMode="auto">
            <a:xfrm>
              <a:off x="2316" y="3860"/>
              <a:ext cx="110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計測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15" name="Rectangle 490"/>
            <p:cNvSpPr>
              <a:spLocks noChangeArrowheads="1"/>
            </p:cNvSpPr>
            <p:nvPr/>
          </p:nvSpPr>
          <p:spPr bwMode="auto">
            <a:xfrm>
              <a:off x="2457" y="3860"/>
              <a:ext cx="183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ユニット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16" name="Rectangle 491"/>
            <p:cNvSpPr>
              <a:spLocks noChangeArrowheads="1"/>
            </p:cNvSpPr>
            <p:nvPr/>
          </p:nvSpPr>
          <p:spPr bwMode="auto">
            <a:xfrm>
              <a:off x="2740" y="3860"/>
              <a:ext cx="110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B)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17" name="Rectangle 492"/>
            <p:cNvSpPr>
              <a:spLocks noChangeArrowheads="1"/>
            </p:cNvSpPr>
            <p:nvPr/>
          </p:nvSpPr>
          <p:spPr bwMode="auto">
            <a:xfrm>
              <a:off x="1106" y="2564"/>
              <a:ext cx="490" cy="2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19" name="Rectangle 493"/>
            <p:cNvSpPr>
              <a:spLocks noChangeArrowheads="1"/>
            </p:cNvSpPr>
            <p:nvPr/>
          </p:nvSpPr>
          <p:spPr bwMode="auto">
            <a:xfrm>
              <a:off x="1281" y="2592"/>
              <a:ext cx="109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専用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20" name="Rectangle 494"/>
            <p:cNvSpPr>
              <a:spLocks noChangeArrowheads="1"/>
            </p:cNvSpPr>
            <p:nvPr/>
          </p:nvSpPr>
          <p:spPr bwMode="auto">
            <a:xfrm>
              <a:off x="1140" y="2676"/>
              <a:ext cx="255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ゲートウェイ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21" name="Rectangle 495"/>
            <p:cNvSpPr>
              <a:spLocks noChangeArrowheads="1"/>
            </p:cNvSpPr>
            <p:nvPr/>
          </p:nvSpPr>
          <p:spPr bwMode="auto">
            <a:xfrm>
              <a:off x="1325" y="2880"/>
              <a:ext cx="122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4A7EBB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最大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22" name="Rectangle 496"/>
            <p:cNvSpPr>
              <a:spLocks noChangeArrowheads="1"/>
            </p:cNvSpPr>
            <p:nvPr/>
          </p:nvSpPr>
          <p:spPr bwMode="auto">
            <a:xfrm>
              <a:off x="1483" y="2880"/>
              <a:ext cx="123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4A7EBB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50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23" name="Rectangle 497"/>
            <p:cNvSpPr>
              <a:spLocks noChangeArrowheads="1"/>
            </p:cNvSpPr>
            <p:nvPr/>
          </p:nvSpPr>
          <p:spPr bwMode="auto">
            <a:xfrm>
              <a:off x="1563" y="2880"/>
              <a:ext cx="364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4A7EBB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台同時接続可能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pic>
          <p:nvPicPr>
            <p:cNvPr id="2546" name="Picture 498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" y="2555"/>
              <a:ext cx="645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24" name="Freeform 499"/>
            <p:cNvSpPr>
              <a:spLocks noEditPoints="1"/>
            </p:cNvSpPr>
            <p:nvPr/>
          </p:nvSpPr>
          <p:spPr bwMode="auto">
            <a:xfrm>
              <a:off x="1681" y="3018"/>
              <a:ext cx="40" cy="370"/>
            </a:xfrm>
            <a:custGeom>
              <a:avLst/>
              <a:gdLst>
                <a:gd name="T0" fmla="*/ 27 w 40"/>
                <a:gd name="T1" fmla="*/ 46 h 370"/>
                <a:gd name="T2" fmla="*/ 14 w 40"/>
                <a:gd name="T3" fmla="*/ 32 h 370"/>
                <a:gd name="T4" fmla="*/ 27 w 40"/>
                <a:gd name="T5" fmla="*/ 59 h 370"/>
                <a:gd name="T6" fmla="*/ 14 w 40"/>
                <a:gd name="T7" fmla="*/ 72 h 370"/>
                <a:gd name="T8" fmla="*/ 27 w 40"/>
                <a:gd name="T9" fmla="*/ 59 h 370"/>
                <a:gd name="T10" fmla="*/ 27 w 40"/>
                <a:gd name="T11" fmla="*/ 98 h 370"/>
                <a:gd name="T12" fmla="*/ 14 w 40"/>
                <a:gd name="T13" fmla="*/ 85 h 370"/>
                <a:gd name="T14" fmla="*/ 27 w 40"/>
                <a:gd name="T15" fmla="*/ 111 h 370"/>
                <a:gd name="T16" fmla="*/ 14 w 40"/>
                <a:gd name="T17" fmla="*/ 124 h 370"/>
                <a:gd name="T18" fmla="*/ 27 w 40"/>
                <a:gd name="T19" fmla="*/ 111 h 370"/>
                <a:gd name="T20" fmla="*/ 27 w 40"/>
                <a:gd name="T21" fmla="*/ 150 h 370"/>
                <a:gd name="T22" fmla="*/ 14 w 40"/>
                <a:gd name="T23" fmla="*/ 137 h 370"/>
                <a:gd name="T24" fmla="*/ 27 w 40"/>
                <a:gd name="T25" fmla="*/ 163 h 370"/>
                <a:gd name="T26" fmla="*/ 14 w 40"/>
                <a:gd name="T27" fmla="*/ 177 h 370"/>
                <a:gd name="T28" fmla="*/ 27 w 40"/>
                <a:gd name="T29" fmla="*/ 163 h 370"/>
                <a:gd name="T30" fmla="*/ 27 w 40"/>
                <a:gd name="T31" fmla="*/ 203 h 370"/>
                <a:gd name="T32" fmla="*/ 14 w 40"/>
                <a:gd name="T33" fmla="*/ 190 h 370"/>
                <a:gd name="T34" fmla="*/ 27 w 40"/>
                <a:gd name="T35" fmla="*/ 216 h 370"/>
                <a:gd name="T36" fmla="*/ 14 w 40"/>
                <a:gd name="T37" fmla="*/ 229 h 370"/>
                <a:gd name="T38" fmla="*/ 27 w 40"/>
                <a:gd name="T39" fmla="*/ 216 h 370"/>
                <a:gd name="T40" fmla="*/ 27 w 40"/>
                <a:gd name="T41" fmla="*/ 255 h 370"/>
                <a:gd name="T42" fmla="*/ 14 w 40"/>
                <a:gd name="T43" fmla="*/ 242 h 370"/>
                <a:gd name="T44" fmla="*/ 27 w 40"/>
                <a:gd name="T45" fmla="*/ 268 h 370"/>
                <a:gd name="T46" fmla="*/ 14 w 40"/>
                <a:gd name="T47" fmla="*/ 281 h 370"/>
                <a:gd name="T48" fmla="*/ 27 w 40"/>
                <a:gd name="T49" fmla="*/ 268 h 370"/>
                <a:gd name="T50" fmla="*/ 27 w 40"/>
                <a:gd name="T51" fmla="*/ 308 h 370"/>
                <a:gd name="T52" fmla="*/ 14 w 40"/>
                <a:gd name="T53" fmla="*/ 295 h 370"/>
                <a:gd name="T54" fmla="*/ 27 w 40"/>
                <a:gd name="T55" fmla="*/ 321 h 370"/>
                <a:gd name="T56" fmla="*/ 14 w 40"/>
                <a:gd name="T57" fmla="*/ 334 h 370"/>
                <a:gd name="T58" fmla="*/ 27 w 40"/>
                <a:gd name="T59" fmla="*/ 321 h 370"/>
                <a:gd name="T60" fmla="*/ 20 w 40"/>
                <a:gd name="T61" fmla="*/ 0 h 370"/>
                <a:gd name="T62" fmla="*/ 0 w 40"/>
                <a:gd name="T63" fmla="*/ 39 h 370"/>
                <a:gd name="T64" fmla="*/ 20 w 40"/>
                <a:gd name="T65" fmla="*/ 370 h 370"/>
                <a:gd name="T66" fmla="*/ 40 w 40"/>
                <a:gd name="T67" fmla="*/ 33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" h="370">
                  <a:moveTo>
                    <a:pt x="27" y="32"/>
                  </a:moveTo>
                  <a:lnTo>
                    <a:pt x="27" y="46"/>
                  </a:lnTo>
                  <a:lnTo>
                    <a:pt x="14" y="46"/>
                  </a:lnTo>
                  <a:lnTo>
                    <a:pt x="14" y="32"/>
                  </a:lnTo>
                  <a:lnTo>
                    <a:pt x="27" y="32"/>
                  </a:lnTo>
                  <a:close/>
                  <a:moveTo>
                    <a:pt x="27" y="59"/>
                  </a:moveTo>
                  <a:lnTo>
                    <a:pt x="27" y="72"/>
                  </a:lnTo>
                  <a:lnTo>
                    <a:pt x="14" y="72"/>
                  </a:lnTo>
                  <a:lnTo>
                    <a:pt x="14" y="59"/>
                  </a:lnTo>
                  <a:lnTo>
                    <a:pt x="27" y="59"/>
                  </a:lnTo>
                  <a:close/>
                  <a:moveTo>
                    <a:pt x="27" y="85"/>
                  </a:moveTo>
                  <a:lnTo>
                    <a:pt x="27" y="98"/>
                  </a:lnTo>
                  <a:lnTo>
                    <a:pt x="14" y="98"/>
                  </a:lnTo>
                  <a:lnTo>
                    <a:pt x="14" y="85"/>
                  </a:lnTo>
                  <a:lnTo>
                    <a:pt x="27" y="85"/>
                  </a:lnTo>
                  <a:close/>
                  <a:moveTo>
                    <a:pt x="27" y="111"/>
                  </a:moveTo>
                  <a:lnTo>
                    <a:pt x="27" y="124"/>
                  </a:lnTo>
                  <a:lnTo>
                    <a:pt x="14" y="124"/>
                  </a:lnTo>
                  <a:lnTo>
                    <a:pt x="14" y="111"/>
                  </a:lnTo>
                  <a:lnTo>
                    <a:pt x="27" y="111"/>
                  </a:lnTo>
                  <a:close/>
                  <a:moveTo>
                    <a:pt x="27" y="137"/>
                  </a:moveTo>
                  <a:lnTo>
                    <a:pt x="27" y="150"/>
                  </a:lnTo>
                  <a:lnTo>
                    <a:pt x="14" y="150"/>
                  </a:lnTo>
                  <a:lnTo>
                    <a:pt x="14" y="137"/>
                  </a:lnTo>
                  <a:lnTo>
                    <a:pt x="27" y="137"/>
                  </a:lnTo>
                  <a:close/>
                  <a:moveTo>
                    <a:pt x="27" y="163"/>
                  </a:moveTo>
                  <a:lnTo>
                    <a:pt x="27" y="177"/>
                  </a:lnTo>
                  <a:lnTo>
                    <a:pt x="14" y="177"/>
                  </a:lnTo>
                  <a:lnTo>
                    <a:pt x="14" y="163"/>
                  </a:lnTo>
                  <a:lnTo>
                    <a:pt x="27" y="163"/>
                  </a:lnTo>
                  <a:close/>
                  <a:moveTo>
                    <a:pt x="27" y="190"/>
                  </a:moveTo>
                  <a:lnTo>
                    <a:pt x="27" y="203"/>
                  </a:lnTo>
                  <a:lnTo>
                    <a:pt x="14" y="203"/>
                  </a:lnTo>
                  <a:lnTo>
                    <a:pt x="14" y="190"/>
                  </a:lnTo>
                  <a:lnTo>
                    <a:pt x="27" y="190"/>
                  </a:lnTo>
                  <a:close/>
                  <a:moveTo>
                    <a:pt x="27" y="216"/>
                  </a:moveTo>
                  <a:lnTo>
                    <a:pt x="27" y="229"/>
                  </a:lnTo>
                  <a:lnTo>
                    <a:pt x="14" y="229"/>
                  </a:lnTo>
                  <a:lnTo>
                    <a:pt x="14" y="216"/>
                  </a:lnTo>
                  <a:lnTo>
                    <a:pt x="27" y="216"/>
                  </a:lnTo>
                  <a:close/>
                  <a:moveTo>
                    <a:pt x="27" y="242"/>
                  </a:moveTo>
                  <a:lnTo>
                    <a:pt x="27" y="255"/>
                  </a:lnTo>
                  <a:lnTo>
                    <a:pt x="14" y="255"/>
                  </a:lnTo>
                  <a:lnTo>
                    <a:pt x="14" y="242"/>
                  </a:lnTo>
                  <a:lnTo>
                    <a:pt x="27" y="242"/>
                  </a:lnTo>
                  <a:close/>
                  <a:moveTo>
                    <a:pt x="27" y="268"/>
                  </a:moveTo>
                  <a:lnTo>
                    <a:pt x="27" y="281"/>
                  </a:lnTo>
                  <a:lnTo>
                    <a:pt x="14" y="281"/>
                  </a:lnTo>
                  <a:lnTo>
                    <a:pt x="14" y="268"/>
                  </a:lnTo>
                  <a:lnTo>
                    <a:pt x="27" y="268"/>
                  </a:lnTo>
                  <a:close/>
                  <a:moveTo>
                    <a:pt x="27" y="295"/>
                  </a:moveTo>
                  <a:lnTo>
                    <a:pt x="27" y="308"/>
                  </a:lnTo>
                  <a:lnTo>
                    <a:pt x="14" y="308"/>
                  </a:lnTo>
                  <a:lnTo>
                    <a:pt x="14" y="295"/>
                  </a:lnTo>
                  <a:lnTo>
                    <a:pt x="27" y="295"/>
                  </a:lnTo>
                  <a:close/>
                  <a:moveTo>
                    <a:pt x="27" y="321"/>
                  </a:moveTo>
                  <a:lnTo>
                    <a:pt x="27" y="334"/>
                  </a:lnTo>
                  <a:lnTo>
                    <a:pt x="14" y="334"/>
                  </a:lnTo>
                  <a:lnTo>
                    <a:pt x="14" y="321"/>
                  </a:lnTo>
                  <a:lnTo>
                    <a:pt x="27" y="321"/>
                  </a:lnTo>
                  <a:close/>
                  <a:moveTo>
                    <a:pt x="0" y="39"/>
                  </a:moveTo>
                  <a:lnTo>
                    <a:pt x="20" y="0"/>
                  </a:lnTo>
                  <a:lnTo>
                    <a:pt x="40" y="39"/>
                  </a:lnTo>
                  <a:lnTo>
                    <a:pt x="0" y="39"/>
                  </a:lnTo>
                  <a:close/>
                  <a:moveTo>
                    <a:pt x="40" y="331"/>
                  </a:moveTo>
                  <a:lnTo>
                    <a:pt x="20" y="370"/>
                  </a:lnTo>
                  <a:lnTo>
                    <a:pt x="0" y="331"/>
                  </a:lnTo>
                  <a:lnTo>
                    <a:pt x="40" y="331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548" name="Picture 500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" y="1720"/>
              <a:ext cx="23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49" name="Picture 501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" y="1718"/>
              <a:ext cx="227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50" name="Picture 502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" y="1724"/>
              <a:ext cx="238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25" name="Freeform 503"/>
            <p:cNvSpPr>
              <a:spLocks noEditPoints="1"/>
            </p:cNvSpPr>
            <p:nvPr/>
          </p:nvSpPr>
          <p:spPr bwMode="auto">
            <a:xfrm>
              <a:off x="1877" y="2136"/>
              <a:ext cx="339" cy="240"/>
            </a:xfrm>
            <a:custGeom>
              <a:avLst/>
              <a:gdLst>
                <a:gd name="T0" fmla="*/ 308 w 339"/>
                <a:gd name="T1" fmla="*/ 13 h 240"/>
                <a:gd name="T2" fmla="*/ 23 w 339"/>
                <a:gd name="T3" fmla="*/ 216 h 240"/>
                <a:gd name="T4" fmla="*/ 31 w 339"/>
                <a:gd name="T5" fmla="*/ 227 h 240"/>
                <a:gd name="T6" fmla="*/ 316 w 339"/>
                <a:gd name="T7" fmla="*/ 24 h 240"/>
                <a:gd name="T8" fmla="*/ 308 w 339"/>
                <a:gd name="T9" fmla="*/ 13 h 240"/>
                <a:gd name="T10" fmla="*/ 318 w 339"/>
                <a:gd name="T11" fmla="*/ 39 h 240"/>
                <a:gd name="T12" fmla="*/ 339 w 339"/>
                <a:gd name="T13" fmla="*/ 0 h 240"/>
                <a:gd name="T14" fmla="*/ 295 w 339"/>
                <a:gd name="T15" fmla="*/ 7 h 240"/>
                <a:gd name="T16" fmla="*/ 318 w 339"/>
                <a:gd name="T17" fmla="*/ 39 h 240"/>
                <a:gd name="T18" fmla="*/ 21 w 339"/>
                <a:gd name="T19" fmla="*/ 202 h 240"/>
                <a:gd name="T20" fmla="*/ 0 w 339"/>
                <a:gd name="T21" fmla="*/ 240 h 240"/>
                <a:gd name="T22" fmla="*/ 44 w 339"/>
                <a:gd name="T23" fmla="*/ 234 h 240"/>
                <a:gd name="T24" fmla="*/ 21 w 339"/>
                <a:gd name="T25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9" h="240">
                  <a:moveTo>
                    <a:pt x="308" y="13"/>
                  </a:moveTo>
                  <a:lnTo>
                    <a:pt x="23" y="216"/>
                  </a:lnTo>
                  <a:lnTo>
                    <a:pt x="31" y="227"/>
                  </a:lnTo>
                  <a:lnTo>
                    <a:pt x="316" y="24"/>
                  </a:lnTo>
                  <a:lnTo>
                    <a:pt x="308" y="13"/>
                  </a:lnTo>
                  <a:close/>
                  <a:moveTo>
                    <a:pt x="318" y="39"/>
                  </a:moveTo>
                  <a:lnTo>
                    <a:pt x="339" y="0"/>
                  </a:lnTo>
                  <a:lnTo>
                    <a:pt x="295" y="7"/>
                  </a:lnTo>
                  <a:lnTo>
                    <a:pt x="318" y="39"/>
                  </a:lnTo>
                  <a:close/>
                  <a:moveTo>
                    <a:pt x="21" y="202"/>
                  </a:moveTo>
                  <a:lnTo>
                    <a:pt x="0" y="240"/>
                  </a:lnTo>
                  <a:lnTo>
                    <a:pt x="44" y="234"/>
                  </a:lnTo>
                  <a:lnTo>
                    <a:pt x="21" y="202"/>
                  </a:lnTo>
                  <a:close/>
                </a:path>
              </a:pathLst>
            </a:custGeom>
            <a:solidFill>
              <a:srgbClr val="00B050"/>
            </a:solidFill>
            <a:ln w="0" cap="flat">
              <a:solidFill>
                <a:srgbClr val="00B05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26" name="Rectangle 504"/>
            <p:cNvSpPr>
              <a:spLocks noChangeArrowheads="1"/>
            </p:cNvSpPr>
            <p:nvPr/>
          </p:nvSpPr>
          <p:spPr bwMode="auto">
            <a:xfrm>
              <a:off x="1344" y="2460"/>
              <a:ext cx="122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最大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27" name="Rectangle 505"/>
            <p:cNvSpPr>
              <a:spLocks noChangeArrowheads="1"/>
            </p:cNvSpPr>
            <p:nvPr/>
          </p:nvSpPr>
          <p:spPr bwMode="auto">
            <a:xfrm>
              <a:off x="1503" y="2460"/>
              <a:ext cx="82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3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28" name="Rectangle 506"/>
            <p:cNvSpPr>
              <a:spLocks noChangeArrowheads="1"/>
            </p:cNvSpPr>
            <p:nvPr/>
          </p:nvSpPr>
          <p:spPr bwMode="auto">
            <a:xfrm>
              <a:off x="1543" y="2460"/>
              <a:ext cx="364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1" i="0" u="none" strike="noStrike" cap="none" normalizeH="0" baseline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台同時接続可能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29" name="Rectangle 507"/>
            <p:cNvSpPr>
              <a:spLocks noChangeArrowheads="1"/>
            </p:cNvSpPr>
            <p:nvPr/>
          </p:nvSpPr>
          <p:spPr bwMode="auto">
            <a:xfrm>
              <a:off x="1035" y="2208"/>
              <a:ext cx="496" cy="1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30" name="Rectangle 508"/>
            <p:cNvSpPr>
              <a:spLocks noChangeArrowheads="1"/>
            </p:cNvSpPr>
            <p:nvPr/>
          </p:nvSpPr>
          <p:spPr bwMode="auto">
            <a:xfrm>
              <a:off x="1194" y="2238"/>
              <a:ext cx="111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Wi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31" name="Rectangle 509"/>
            <p:cNvSpPr>
              <a:spLocks noChangeArrowheads="1"/>
            </p:cNvSpPr>
            <p:nvPr/>
          </p:nvSpPr>
          <p:spPr bwMode="auto">
            <a:xfrm>
              <a:off x="1265" y="2238"/>
              <a:ext cx="74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-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32" name="Rectangle 510"/>
            <p:cNvSpPr>
              <a:spLocks noChangeArrowheads="1"/>
            </p:cNvSpPr>
            <p:nvPr/>
          </p:nvSpPr>
          <p:spPr bwMode="auto">
            <a:xfrm>
              <a:off x="1301" y="2238"/>
              <a:ext cx="111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Fi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33" name="Freeform 511"/>
            <p:cNvSpPr>
              <a:spLocks noEditPoints="1"/>
            </p:cNvSpPr>
            <p:nvPr/>
          </p:nvSpPr>
          <p:spPr bwMode="auto">
            <a:xfrm>
              <a:off x="1273" y="2136"/>
              <a:ext cx="324" cy="242"/>
            </a:xfrm>
            <a:custGeom>
              <a:avLst/>
              <a:gdLst>
                <a:gd name="T0" fmla="*/ 30 w 324"/>
                <a:gd name="T1" fmla="*/ 14 h 242"/>
                <a:gd name="T2" fmla="*/ 301 w 324"/>
                <a:gd name="T3" fmla="*/ 217 h 242"/>
                <a:gd name="T4" fmla="*/ 293 w 324"/>
                <a:gd name="T5" fmla="*/ 227 h 242"/>
                <a:gd name="T6" fmla="*/ 22 w 324"/>
                <a:gd name="T7" fmla="*/ 25 h 242"/>
                <a:gd name="T8" fmla="*/ 30 w 324"/>
                <a:gd name="T9" fmla="*/ 14 h 242"/>
                <a:gd name="T10" fmla="*/ 19 w 324"/>
                <a:gd name="T11" fmla="*/ 39 h 242"/>
                <a:gd name="T12" fmla="*/ 0 w 324"/>
                <a:gd name="T13" fmla="*/ 0 h 242"/>
                <a:gd name="T14" fmla="*/ 43 w 324"/>
                <a:gd name="T15" fmla="*/ 8 h 242"/>
                <a:gd name="T16" fmla="*/ 19 w 324"/>
                <a:gd name="T17" fmla="*/ 39 h 242"/>
                <a:gd name="T18" fmla="*/ 304 w 324"/>
                <a:gd name="T19" fmla="*/ 202 h 242"/>
                <a:gd name="T20" fmla="*/ 324 w 324"/>
                <a:gd name="T21" fmla="*/ 242 h 242"/>
                <a:gd name="T22" fmla="*/ 280 w 324"/>
                <a:gd name="T23" fmla="*/ 234 h 242"/>
                <a:gd name="T24" fmla="*/ 304 w 324"/>
                <a:gd name="T25" fmla="*/ 20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4" h="242">
                  <a:moveTo>
                    <a:pt x="30" y="14"/>
                  </a:moveTo>
                  <a:lnTo>
                    <a:pt x="301" y="217"/>
                  </a:lnTo>
                  <a:lnTo>
                    <a:pt x="293" y="227"/>
                  </a:lnTo>
                  <a:lnTo>
                    <a:pt x="22" y="25"/>
                  </a:lnTo>
                  <a:lnTo>
                    <a:pt x="30" y="14"/>
                  </a:lnTo>
                  <a:close/>
                  <a:moveTo>
                    <a:pt x="19" y="39"/>
                  </a:moveTo>
                  <a:lnTo>
                    <a:pt x="0" y="0"/>
                  </a:lnTo>
                  <a:lnTo>
                    <a:pt x="43" y="8"/>
                  </a:lnTo>
                  <a:lnTo>
                    <a:pt x="19" y="39"/>
                  </a:lnTo>
                  <a:close/>
                  <a:moveTo>
                    <a:pt x="304" y="202"/>
                  </a:moveTo>
                  <a:lnTo>
                    <a:pt x="324" y="242"/>
                  </a:lnTo>
                  <a:lnTo>
                    <a:pt x="280" y="234"/>
                  </a:lnTo>
                  <a:lnTo>
                    <a:pt x="304" y="202"/>
                  </a:lnTo>
                  <a:close/>
                </a:path>
              </a:pathLst>
            </a:custGeom>
            <a:solidFill>
              <a:srgbClr val="00B050"/>
            </a:solidFill>
            <a:ln w="0" cap="flat">
              <a:solidFill>
                <a:srgbClr val="00B05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34" name="Freeform 512"/>
            <p:cNvSpPr>
              <a:spLocks noEditPoints="1"/>
            </p:cNvSpPr>
            <p:nvPr/>
          </p:nvSpPr>
          <p:spPr bwMode="auto">
            <a:xfrm>
              <a:off x="1256" y="3013"/>
              <a:ext cx="338" cy="348"/>
            </a:xfrm>
            <a:custGeom>
              <a:avLst/>
              <a:gdLst>
                <a:gd name="T0" fmla="*/ 311 w 338"/>
                <a:gd name="T1" fmla="*/ 19 h 348"/>
                <a:gd name="T2" fmla="*/ 18 w 338"/>
                <a:gd name="T3" fmla="*/ 320 h 348"/>
                <a:gd name="T4" fmla="*/ 27 w 338"/>
                <a:gd name="T5" fmla="*/ 329 h 348"/>
                <a:gd name="T6" fmla="*/ 320 w 338"/>
                <a:gd name="T7" fmla="*/ 29 h 348"/>
                <a:gd name="T8" fmla="*/ 311 w 338"/>
                <a:gd name="T9" fmla="*/ 19 h 348"/>
                <a:gd name="T10" fmla="*/ 325 w 338"/>
                <a:gd name="T11" fmla="*/ 42 h 348"/>
                <a:gd name="T12" fmla="*/ 338 w 338"/>
                <a:gd name="T13" fmla="*/ 0 h 348"/>
                <a:gd name="T14" fmla="*/ 297 w 338"/>
                <a:gd name="T15" fmla="*/ 15 h 348"/>
                <a:gd name="T16" fmla="*/ 325 w 338"/>
                <a:gd name="T17" fmla="*/ 42 h 348"/>
                <a:gd name="T18" fmla="*/ 13 w 338"/>
                <a:gd name="T19" fmla="*/ 306 h 348"/>
                <a:gd name="T20" fmla="*/ 0 w 338"/>
                <a:gd name="T21" fmla="*/ 348 h 348"/>
                <a:gd name="T22" fmla="*/ 41 w 338"/>
                <a:gd name="T23" fmla="*/ 334 h 348"/>
                <a:gd name="T24" fmla="*/ 13 w 338"/>
                <a:gd name="T25" fmla="*/ 306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8" h="348">
                  <a:moveTo>
                    <a:pt x="311" y="19"/>
                  </a:moveTo>
                  <a:lnTo>
                    <a:pt x="18" y="320"/>
                  </a:lnTo>
                  <a:lnTo>
                    <a:pt x="27" y="329"/>
                  </a:lnTo>
                  <a:lnTo>
                    <a:pt x="320" y="29"/>
                  </a:lnTo>
                  <a:lnTo>
                    <a:pt x="311" y="19"/>
                  </a:lnTo>
                  <a:close/>
                  <a:moveTo>
                    <a:pt x="325" y="42"/>
                  </a:moveTo>
                  <a:lnTo>
                    <a:pt x="338" y="0"/>
                  </a:lnTo>
                  <a:lnTo>
                    <a:pt x="297" y="15"/>
                  </a:lnTo>
                  <a:lnTo>
                    <a:pt x="325" y="42"/>
                  </a:lnTo>
                  <a:close/>
                  <a:moveTo>
                    <a:pt x="13" y="306"/>
                  </a:moveTo>
                  <a:lnTo>
                    <a:pt x="0" y="348"/>
                  </a:lnTo>
                  <a:lnTo>
                    <a:pt x="41" y="334"/>
                  </a:lnTo>
                  <a:lnTo>
                    <a:pt x="13" y="306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35" name="Rectangle 513"/>
            <p:cNvSpPr>
              <a:spLocks noChangeArrowheads="1"/>
            </p:cNvSpPr>
            <p:nvPr/>
          </p:nvSpPr>
          <p:spPr bwMode="auto">
            <a:xfrm>
              <a:off x="1999" y="2725"/>
              <a:ext cx="315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モバイルバッテリー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36" name="Rectangle 514"/>
            <p:cNvSpPr>
              <a:spLocks noChangeArrowheads="1"/>
            </p:cNvSpPr>
            <p:nvPr/>
          </p:nvSpPr>
          <p:spPr bwMode="auto">
            <a:xfrm>
              <a:off x="2333" y="3360"/>
              <a:ext cx="143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センサ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37" name="Rectangle 515"/>
            <p:cNvSpPr>
              <a:spLocks noChangeArrowheads="1"/>
            </p:cNvSpPr>
            <p:nvPr/>
          </p:nvSpPr>
          <p:spPr bwMode="auto">
            <a:xfrm>
              <a:off x="2490" y="3360"/>
              <a:ext cx="86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×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38" name="Rectangle 516"/>
            <p:cNvSpPr>
              <a:spLocks noChangeArrowheads="1"/>
            </p:cNvSpPr>
            <p:nvPr/>
          </p:nvSpPr>
          <p:spPr bwMode="auto">
            <a:xfrm>
              <a:off x="2543" y="3360"/>
              <a:ext cx="57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5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39" name="Rectangle 517"/>
            <p:cNvSpPr>
              <a:spLocks noChangeArrowheads="1"/>
            </p:cNvSpPr>
            <p:nvPr/>
          </p:nvSpPr>
          <p:spPr bwMode="auto">
            <a:xfrm>
              <a:off x="1583" y="3564"/>
              <a:ext cx="183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・・・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pic>
          <p:nvPicPr>
            <p:cNvPr id="2566" name="Picture 5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" y="3424"/>
              <a:ext cx="510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40" name="Rectangle 519"/>
            <p:cNvSpPr>
              <a:spLocks noChangeArrowheads="1"/>
            </p:cNvSpPr>
            <p:nvPr/>
          </p:nvSpPr>
          <p:spPr bwMode="auto">
            <a:xfrm>
              <a:off x="809" y="3413"/>
              <a:ext cx="143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センサ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41" name="Rectangle 520"/>
            <p:cNvSpPr>
              <a:spLocks noChangeArrowheads="1"/>
            </p:cNvSpPr>
            <p:nvPr/>
          </p:nvSpPr>
          <p:spPr bwMode="auto">
            <a:xfrm>
              <a:off x="966" y="3413"/>
              <a:ext cx="86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×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42" name="Rectangle 521"/>
            <p:cNvSpPr>
              <a:spLocks noChangeArrowheads="1"/>
            </p:cNvSpPr>
            <p:nvPr/>
          </p:nvSpPr>
          <p:spPr bwMode="auto">
            <a:xfrm>
              <a:off x="1018" y="3413"/>
              <a:ext cx="58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5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43" name="Rectangle 522"/>
            <p:cNvSpPr>
              <a:spLocks noChangeArrowheads="1"/>
            </p:cNvSpPr>
            <p:nvPr/>
          </p:nvSpPr>
          <p:spPr bwMode="auto">
            <a:xfrm>
              <a:off x="639" y="3592"/>
              <a:ext cx="86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内蔵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44" name="Rectangle 523"/>
            <p:cNvSpPr>
              <a:spLocks noChangeArrowheads="1"/>
            </p:cNvSpPr>
            <p:nvPr/>
          </p:nvSpPr>
          <p:spPr bwMode="auto">
            <a:xfrm>
              <a:off x="560" y="3655"/>
              <a:ext cx="200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バッテリー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45" name="Rectangle 524"/>
            <p:cNvSpPr>
              <a:spLocks noChangeArrowheads="1"/>
            </p:cNvSpPr>
            <p:nvPr/>
          </p:nvSpPr>
          <p:spPr bwMode="auto">
            <a:xfrm>
              <a:off x="612" y="3718"/>
              <a:ext cx="86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で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47" name="Rectangle 525"/>
            <p:cNvSpPr>
              <a:spLocks noChangeArrowheads="1"/>
            </p:cNvSpPr>
            <p:nvPr/>
          </p:nvSpPr>
          <p:spPr bwMode="auto">
            <a:xfrm>
              <a:off x="665" y="3718"/>
              <a:ext cx="86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駆動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pic>
          <p:nvPicPr>
            <p:cNvPr id="2574" name="Picture 526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" y="3423"/>
              <a:ext cx="509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51" name="Freeform 527"/>
            <p:cNvSpPr>
              <a:spLocks noEditPoints="1"/>
            </p:cNvSpPr>
            <p:nvPr/>
          </p:nvSpPr>
          <p:spPr bwMode="auto">
            <a:xfrm>
              <a:off x="1808" y="3022"/>
              <a:ext cx="362" cy="339"/>
            </a:xfrm>
            <a:custGeom>
              <a:avLst/>
              <a:gdLst>
                <a:gd name="T0" fmla="*/ 28 w 362"/>
                <a:gd name="T1" fmla="*/ 18 h 339"/>
                <a:gd name="T2" fmla="*/ 342 w 362"/>
                <a:gd name="T3" fmla="*/ 311 h 339"/>
                <a:gd name="T4" fmla="*/ 333 w 362"/>
                <a:gd name="T5" fmla="*/ 321 h 339"/>
                <a:gd name="T6" fmla="*/ 19 w 362"/>
                <a:gd name="T7" fmla="*/ 28 h 339"/>
                <a:gd name="T8" fmla="*/ 28 w 362"/>
                <a:gd name="T9" fmla="*/ 18 h 339"/>
                <a:gd name="T10" fmla="*/ 15 w 362"/>
                <a:gd name="T11" fmla="*/ 42 h 339"/>
                <a:gd name="T12" fmla="*/ 0 w 362"/>
                <a:gd name="T13" fmla="*/ 0 h 339"/>
                <a:gd name="T14" fmla="*/ 42 w 362"/>
                <a:gd name="T15" fmla="*/ 13 h 339"/>
                <a:gd name="T16" fmla="*/ 15 w 362"/>
                <a:gd name="T17" fmla="*/ 42 h 339"/>
                <a:gd name="T18" fmla="*/ 346 w 362"/>
                <a:gd name="T19" fmla="*/ 297 h 339"/>
                <a:gd name="T20" fmla="*/ 362 w 362"/>
                <a:gd name="T21" fmla="*/ 339 h 339"/>
                <a:gd name="T22" fmla="*/ 320 w 362"/>
                <a:gd name="T23" fmla="*/ 326 h 339"/>
                <a:gd name="T24" fmla="*/ 346 w 362"/>
                <a:gd name="T25" fmla="*/ 29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2" h="339">
                  <a:moveTo>
                    <a:pt x="28" y="18"/>
                  </a:moveTo>
                  <a:lnTo>
                    <a:pt x="342" y="311"/>
                  </a:lnTo>
                  <a:lnTo>
                    <a:pt x="333" y="321"/>
                  </a:lnTo>
                  <a:lnTo>
                    <a:pt x="19" y="28"/>
                  </a:lnTo>
                  <a:lnTo>
                    <a:pt x="28" y="18"/>
                  </a:lnTo>
                  <a:close/>
                  <a:moveTo>
                    <a:pt x="15" y="42"/>
                  </a:moveTo>
                  <a:lnTo>
                    <a:pt x="0" y="0"/>
                  </a:lnTo>
                  <a:lnTo>
                    <a:pt x="42" y="13"/>
                  </a:lnTo>
                  <a:lnTo>
                    <a:pt x="15" y="42"/>
                  </a:lnTo>
                  <a:close/>
                  <a:moveTo>
                    <a:pt x="346" y="297"/>
                  </a:moveTo>
                  <a:lnTo>
                    <a:pt x="362" y="339"/>
                  </a:lnTo>
                  <a:lnTo>
                    <a:pt x="320" y="326"/>
                  </a:lnTo>
                  <a:lnTo>
                    <a:pt x="346" y="297"/>
                  </a:lnTo>
                  <a:close/>
                </a:path>
              </a:pathLst>
            </a:custGeom>
            <a:solidFill>
              <a:srgbClr val="4A7EBB"/>
            </a:solidFill>
            <a:ln w="0" cap="flat">
              <a:solidFill>
                <a:srgbClr val="4A7EB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576" name="Picture 528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" y="3498"/>
              <a:ext cx="298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52" name="Rectangle 529"/>
            <p:cNvSpPr>
              <a:spLocks noChangeArrowheads="1"/>
            </p:cNvSpPr>
            <p:nvPr/>
          </p:nvSpPr>
          <p:spPr bwMode="auto">
            <a:xfrm>
              <a:off x="2011" y="3645"/>
              <a:ext cx="143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モバイル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53" name="Rectangle 530"/>
            <p:cNvSpPr>
              <a:spLocks noChangeArrowheads="1"/>
            </p:cNvSpPr>
            <p:nvPr/>
          </p:nvSpPr>
          <p:spPr bwMode="auto">
            <a:xfrm>
              <a:off x="1984" y="3708"/>
              <a:ext cx="201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バッテリー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54" name="Rectangle 531"/>
            <p:cNvSpPr>
              <a:spLocks noChangeArrowheads="1"/>
            </p:cNvSpPr>
            <p:nvPr/>
          </p:nvSpPr>
          <p:spPr bwMode="auto">
            <a:xfrm>
              <a:off x="1958" y="3771"/>
              <a:ext cx="143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でも駆動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55" name="Rectangle 532"/>
            <p:cNvSpPr>
              <a:spLocks noChangeArrowheads="1"/>
            </p:cNvSpPr>
            <p:nvPr/>
          </p:nvSpPr>
          <p:spPr bwMode="auto">
            <a:xfrm>
              <a:off x="2168" y="3771"/>
              <a:ext cx="86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可能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56" name="Rectangle 533"/>
            <p:cNvSpPr>
              <a:spLocks noChangeArrowheads="1"/>
            </p:cNvSpPr>
            <p:nvPr/>
          </p:nvSpPr>
          <p:spPr bwMode="auto">
            <a:xfrm>
              <a:off x="2827" y="3508"/>
              <a:ext cx="86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延長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57" name="Rectangle 534"/>
            <p:cNvSpPr>
              <a:spLocks noChangeArrowheads="1"/>
            </p:cNvSpPr>
            <p:nvPr/>
          </p:nvSpPr>
          <p:spPr bwMode="auto">
            <a:xfrm>
              <a:off x="2775" y="3571"/>
              <a:ext cx="143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ゴシック" pitchFamily="49" charset="-128"/>
                  <a:ea typeface="ＭＳ ゴシック" pitchFamily="49" charset="-128"/>
                  <a:cs typeface="ＭＳ Ｐゴシック" pitchFamily="50" charset="-128"/>
                </a:rPr>
                <a:t>ケーブル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pic>
          <p:nvPicPr>
            <p:cNvPr id="2584" name="Picture 536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" y="3108"/>
              <a:ext cx="474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58" name="Freeform 537"/>
            <p:cNvSpPr>
              <a:spLocks noEditPoints="1"/>
            </p:cNvSpPr>
            <p:nvPr/>
          </p:nvSpPr>
          <p:spPr bwMode="auto">
            <a:xfrm>
              <a:off x="525" y="3299"/>
              <a:ext cx="2494" cy="652"/>
            </a:xfrm>
            <a:custGeom>
              <a:avLst/>
              <a:gdLst>
                <a:gd name="T0" fmla="*/ 4 w 2494"/>
                <a:gd name="T1" fmla="*/ 454 h 652"/>
                <a:gd name="T2" fmla="*/ 4 w 2494"/>
                <a:gd name="T3" fmla="*/ 320 h 652"/>
                <a:gd name="T4" fmla="*/ 0 w 2494"/>
                <a:gd name="T5" fmla="*/ 202 h 652"/>
                <a:gd name="T6" fmla="*/ 0 w 2494"/>
                <a:gd name="T7" fmla="*/ 102 h 652"/>
                <a:gd name="T8" fmla="*/ 13 w 2494"/>
                <a:gd name="T9" fmla="*/ 69 h 652"/>
                <a:gd name="T10" fmla="*/ 51 w 2494"/>
                <a:gd name="T11" fmla="*/ 23 h 652"/>
                <a:gd name="T12" fmla="*/ 104 w 2494"/>
                <a:gd name="T13" fmla="*/ 1 h 652"/>
                <a:gd name="T14" fmla="*/ 184 w 2494"/>
                <a:gd name="T15" fmla="*/ 0 h 652"/>
                <a:gd name="T16" fmla="*/ 272 w 2494"/>
                <a:gd name="T17" fmla="*/ 0 h 652"/>
                <a:gd name="T18" fmla="*/ 390 w 2494"/>
                <a:gd name="T19" fmla="*/ 5 h 652"/>
                <a:gd name="T20" fmla="*/ 524 w 2494"/>
                <a:gd name="T21" fmla="*/ 5 h 652"/>
                <a:gd name="T22" fmla="*/ 642 w 2494"/>
                <a:gd name="T23" fmla="*/ 0 h 652"/>
                <a:gd name="T24" fmla="*/ 742 w 2494"/>
                <a:gd name="T25" fmla="*/ 0 h 652"/>
                <a:gd name="T26" fmla="*/ 830 w 2494"/>
                <a:gd name="T27" fmla="*/ 0 h 652"/>
                <a:gd name="T28" fmla="*/ 948 w 2494"/>
                <a:gd name="T29" fmla="*/ 5 h 652"/>
                <a:gd name="T30" fmla="*/ 1082 w 2494"/>
                <a:gd name="T31" fmla="*/ 5 h 652"/>
                <a:gd name="T32" fmla="*/ 1200 w 2494"/>
                <a:gd name="T33" fmla="*/ 0 h 652"/>
                <a:gd name="T34" fmla="*/ 1300 w 2494"/>
                <a:gd name="T35" fmla="*/ 0 h 652"/>
                <a:gd name="T36" fmla="*/ 1388 w 2494"/>
                <a:gd name="T37" fmla="*/ 0 h 652"/>
                <a:gd name="T38" fmla="*/ 1506 w 2494"/>
                <a:gd name="T39" fmla="*/ 5 h 652"/>
                <a:gd name="T40" fmla="*/ 1640 w 2494"/>
                <a:gd name="T41" fmla="*/ 5 h 652"/>
                <a:gd name="T42" fmla="*/ 1758 w 2494"/>
                <a:gd name="T43" fmla="*/ 0 h 652"/>
                <a:gd name="T44" fmla="*/ 1858 w 2494"/>
                <a:gd name="T45" fmla="*/ 0 h 652"/>
                <a:gd name="T46" fmla="*/ 1946 w 2494"/>
                <a:gd name="T47" fmla="*/ 0 h 652"/>
                <a:gd name="T48" fmla="*/ 2064 w 2494"/>
                <a:gd name="T49" fmla="*/ 5 h 652"/>
                <a:gd name="T50" fmla="*/ 2198 w 2494"/>
                <a:gd name="T51" fmla="*/ 5 h 652"/>
                <a:gd name="T52" fmla="*/ 2316 w 2494"/>
                <a:gd name="T53" fmla="*/ 0 h 652"/>
                <a:gd name="T54" fmla="*/ 2403 w 2494"/>
                <a:gd name="T55" fmla="*/ 6 h 652"/>
                <a:gd name="T56" fmla="*/ 2444 w 2494"/>
                <a:gd name="T57" fmla="*/ 18 h 652"/>
                <a:gd name="T58" fmla="*/ 2466 w 2494"/>
                <a:gd name="T59" fmla="*/ 43 h 652"/>
                <a:gd name="T60" fmla="*/ 2490 w 2494"/>
                <a:gd name="T61" fmla="*/ 107 h 652"/>
                <a:gd name="T62" fmla="*/ 2490 w 2494"/>
                <a:gd name="T63" fmla="*/ 179 h 652"/>
                <a:gd name="T64" fmla="*/ 2490 w 2494"/>
                <a:gd name="T65" fmla="*/ 313 h 652"/>
                <a:gd name="T66" fmla="*/ 2494 w 2494"/>
                <a:gd name="T67" fmla="*/ 430 h 652"/>
                <a:gd name="T68" fmla="*/ 2494 w 2494"/>
                <a:gd name="T69" fmla="*/ 531 h 652"/>
                <a:gd name="T70" fmla="*/ 2484 w 2494"/>
                <a:gd name="T71" fmla="*/ 590 h 652"/>
                <a:gd name="T72" fmla="*/ 2445 w 2494"/>
                <a:gd name="T73" fmla="*/ 634 h 652"/>
                <a:gd name="T74" fmla="*/ 2416 w 2494"/>
                <a:gd name="T75" fmla="*/ 643 h 652"/>
                <a:gd name="T76" fmla="*/ 2330 w 2494"/>
                <a:gd name="T77" fmla="*/ 652 h 652"/>
                <a:gd name="T78" fmla="*/ 2213 w 2494"/>
                <a:gd name="T79" fmla="*/ 648 h 652"/>
                <a:gd name="T80" fmla="*/ 2079 w 2494"/>
                <a:gd name="T81" fmla="*/ 648 h 652"/>
                <a:gd name="T82" fmla="*/ 1961 w 2494"/>
                <a:gd name="T83" fmla="*/ 652 h 652"/>
                <a:gd name="T84" fmla="*/ 1860 w 2494"/>
                <a:gd name="T85" fmla="*/ 652 h 652"/>
                <a:gd name="T86" fmla="*/ 1772 w 2494"/>
                <a:gd name="T87" fmla="*/ 652 h 652"/>
                <a:gd name="T88" fmla="*/ 1655 w 2494"/>
                <a:gd name="T89" fmla="*/ 648 h 652"/>
                <a:gd name="T90" fmla="*/ 1521 w 2494"/>
                <a:gd name="T91" fmla="*/ 648 h 652"/>
                <a:gd name="T92" fmla="*/ 1403 w 2494"/>
                <a:gd name="T93" fmla="*/ 652 h 652"/>
                <a:gd name="T94" fmla="*/ 1302 w 2494"/>
                <a:gd name="T95" fmla="*/ 652 h 652"/>
                <a:gd name="T96" fmla="*/ 1214 w 2494"/>
                <a:gd name="T97" fmla="*/ 652 h 652"/>
                <a:gd name="T98" fmla="*/ 1097 w 2494"/>
                <a:gd name="T99" fmla="*/ 648 h 652"/>
                <a:gd name="T100" fmla="*/ 963 w 2494"/>
                <a:gd name="T101" fmla="*/ 648 h 652"/>
                <a:gd name="T102" fmla="*/ 845 w 2494"/>
                <a:gd name="T103" fmla="*/ 652 h 652"/>
                <a:gd name="T104" fmla="*/ 744 w 2494"/>
                <a:gd name="T105" fmla="*/ 652 h 652"/>
                <a:gd name="T106" fmla="*/ 656 w 2494"/>
                <a:gd name="T107" fmla="*/ 652 h 652"/>
                <a:gd name="T108" fmla="*/ 539 w 2494"/>
                <a:gd name="T109" fmla="*/ 648 h 652"/>
                <a:gd name="T110" fmla="*/ 405 w 2494"/>
                <a:gd name="T111" fmla="*/ 648 h 652"/>
                <a:gd name="T112" fmla="*/ 287 w 2494"/>
                <a:gd name="T113" fmla="*/ 652 h 652"/>
                <a:gd name="T114" fmla="*/ 186 w 2494"/>
                <a:gd name="T115" fmla="*/ 652 h 652"/>
                <a:gd name="T116" fmla="*/ 81 w 2494"/>
                <a:gd name="T117" fmla="*/ 648 h 652"/>
                <a:gd name="T118" fmla="*/ 40 w 2494"/>
                <a:gd name="T119" fmla="*/ 627 h 652"/>
                <a:gd name="T120" fmla="*/ 25 w 2494"/>
                <a:gd name="T121" fmla="*/ 606 h 652"/>
                <a:gd name="T122" fmla="*/ 1 w 2494"/>
                <a:gd name="T123" fmla="*/ 553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94" h="652">
                  <a:moveTo>
                    <a:pt x="0" y="542"/>
                  </a:moveTo>
                  <a:lnTo>
                    <a:pt x="0" y="525"/>
                  </a:lnTo>
                  <a:lnTo>
                    <a:pt x="4" y="525"/>
                  </a:lnTo>
                  <a:lnTo>
                    <a:pt x="4" y="542"/>
                  </a:lnTo>
                  <a:lnTo>
                    <a:pt x="0" y="542"/>
                  </a:lnTo>
                  <a:close/>
                  <a:moveTo>
                    <a:pt x="0" y="513"/>
                  </a:moveTo>
                  <a:lnTo>
                    <a:pt x="0" y="496"/>
                  </a:lnTo>
                  <a:lnTo>
                    <a:pt x="4" y="496"/>
                  </a:lnTo>
                  <a:lnTo>
                    <a:pt x="4" y="513"/>
                  </a:lnTo>
                  <a:lnTo>
                    <a:pt x="0" y="513"/>
                  </a:lnTo>
                  <a:close/>
                  <a:moveTo>
                    <a:pt x="0" y="483"/>
                  </a:moveTo>
                  <a:lnTo>
                    <a:pt x="0" y="467"/>
                  </a:lnTo>
                  <a:lnTo>
                    <a:pt x="4" y="467"/>
                  </a:lnTo>
                  <a:lnTo>
                    <a:pt x="4" y="483"/>
                  </a:lnTo>
                  <a:lnTo>
                    <a:pt x="0" y="483"/>
                  </a:lnTo>
                  <a:close/>
                  <a:moveTo>
                    <a:pt x="0" y="454"/>
                  </a:moveTo>
                  <a:lnTo>
                    <a:pt x="0" y="437"/>
                  </a:lnTo>
                  <a:lnTo>
                    <a:pt x="4" y="437"/>
                  </a:lnTo>
                  <a:lnTo>
                    <a:pt x="4" y="454"/>
                  </a:lnTo>
                  <a:lnTo>
                    <a:pt x="0" y="454"/>
                  </a:lnTo>
                  <a:close/>
                  <a:moveTo>
                    <a:pt x="0" y="425"/>
                  </a:moveTo>
                  <a:lnTo>
                    <a:pt x="0" y="408"/>
                  </a:lnTo>
                  <a:lnTo>
                    <a:pt x="4" y="408"/>
                  </a:lnTo>
                  <a:lnTo>
                    <a:pt x="4" y="425"/>
                  </a:lnTo>
                  <a:lnTo>
                    <a:pt x="0" y="425"/>
                  </a:lnTo>
                  <a:close/>
                  <a:moveTo>
                    <a:pt x="0" y="395"/>
                  </a:moveTo>
                  <a:lnTo>
                    <a:pt x="0" y="379"/>
                  </a:lnTo>
                  <a:lnTo>
                    <a:pt x="4" y="379"/>
                  </a:lnTo>
                  <a:lnTo>
                    <a:pt x="4" y="395"/>
                  </a:lnTo>
                  <a:lnTo>
                    <a:pt x="0" y="395"/>
                  </a:lnTo>
                  <a:close/>
                  <a:moveTo>
                    <a:pt x="0" y="366"/>
                  </a:moveTo>
                  <a:lnTo>
                    <a:pt x="0" y="349"/>
                  </a:lnTo>
                  <a:lnTo>
                    <a:pt x="4" y="349"/>
                  </a:lnTo>
                  <a:lnTo>
                    <a:pt x="4" y="366"/>
                  </a:lnTo>
                  <a:lnTo>
                    <a:pt x="0" y="366"/>
                  </a:lnTo>
                  <a:close/>
                  <a:moveTo>
                    <a:pt x="0" y="337"/>
                  </a:moveTo>
                  <a:lnTo>
                    <a:pt x="0" y="320"/>
                  </a:lnTo>
                  <a:lnTo>
                    <a:pt x="4" y="320"/>
                  </a:lnTo>
                  <a:lnTo>
                    <a:pt x="4" y="337"/>
                  </a:lnTo>
                  <a:lnTo>
                    <a:pt x="0" y="337"/>
                  </a:lnTo>
                  <a:close/>
                  <a:moveTo>
                    <a:pt x="0" y="307"/>
                  </a:moveTo>
                  <a:lnTo>
                    <a:pt x="0" y="291"/>
                  </a:lnTo>
                  <a:lnTo>
                    <a:pt x="4" y="291"/>
                  </a:lnTo>
                  <a:lnTo>
                    <a:pt x="4" y="307"/>
                  </a:lnTo>
                  <a:lnTo>
                    <a:pt x="0" y="307"/>
                  </a:lnTo>
                  <a:close/>
                  <a:moveTo>
                    <a:pt x="0" y="278"/>
                  </a:moveTo>
                  <a:lnTo>
                    <a:pt x="0" y="261"/>
                  </a:lnTo>
                  <a:lnTo>
                    <a:pt x="4" y="261"/>
                  </a:lnTo>
                  <a:lnTo>
                    <a:pt x="4" y="278"/>
                  </a:lnTo>
                  <a:lnTo>
                    <a:pt x="0" y="278"/>
                  </a:lnTo>
                  <a:close/>
                  <a:moveTo>
                    <a:pt x="0" y="249"/>
                  </a:moveTo>
                  <a:lnTo>
                    <a:pt x="0" y="232"/>
                  </a:lnTo>
                  <a:lnTo>
                    <a:pt x="4" y="232"/>
                  </a:lnTo>
                  <a:lnTo>
                    <a:pt x="4" y="249"/>
                  </a:lnTo>
                  <a:lnTo>
                    <a:pt x="0" y="249"/>
                  </a:lnTo>
                  <a:close/>
                  <a:moveTo>
                    <a:pt x="0" y="219"/>
                  </a:moveTo>
                  <a:lnTo>
                    <a:pt x="0" y="202"/>
                  </a:lnTo>
                  <a:lnTo>
                    <a:pt x="4" y="202"/>
                  </a:lnTo>
                  <a:lnTo>
                    <a:pt x="4" y="219"/>
                  </a:lnTo>
                  <a:lnTo>
                    <a:pt x="0" y="219"/>
                  </a:lnTo>
                  <a:close/>
                  <a:moveTo>
                    <a:pt x="0" y="190"/>
                  </a:moveTo>
                  <a:lnTo>
                    <a:pt x="0" y="173"/>
                  </a:lnTo>
                  <a:lnTo>
                    <a:pt x="4" y="173"/>
                  </a:lnTo>
                  <a:lnTo>
                    <a:pt x="4" y="190"/>
                  </a:lnTo>
                  <a:lnTo>
                    <a:pt x="0" y="190"/>
                  </a:lnTo>
                  <a:close/>
                  <a:moveTo>
                    <a:pt x="0" y="161"/>
                  </a:moveTo>
                  <a:lnTo>
                    <a:pt x="0" y="144"/>
                  </a:lnTo>
                  <a:lnTo>
                    <a:pt x="4" y="144"/>
                  </a:lnTo>
                  <a:lnTo>
                    <a:pt x="4" y="161"/>
                  </a:lnTo>
                  <a:lnTo>
                    <a:pt x="0" y="161"/>
                  </a:lnTo>
                  <a:close/>
                  <a:moveTo>
                    <a:pt x="0" y="131"/>
                  </a:moveTo>
                  <a:lnTo>
                    <a:pt x="0" y="114"/>
                  </a:lnTo>
                  <a:lnTo>
                    <a:pt x="4" y="114"/>
                  </a:lnTo>
                  <a:lnTo>
                    <a:pt x="4" y="131"/>
                  </a:lnTo>
                  <a:lnTo>
                    <a:pt x="0" y="131"/>
                  </a:lnTo>
                  <a:close/>
                  <a:moveTo>
                    <a:pt x="0" y="102"/>
                  </a:moveTo>
                  <a:lnTo>
                    <a:pt x="1" y="99"/>
                  </a:lnTo>
                  <a:lnTo>
                    <a:pt x="1" y="94"/>
                  </a:lnTo>
                  <a:lnTo>
                    <a:pt x="2" y="88"/>
                  </a:lnTo>
                  <a:lnTo>
                    <a:pt x="3" y="85"/>
                  </a:lnTo>
                  <a:lnTo>
                    <a:pt x="7" y="86"/>
                  </a:lnTo>
                  <a:lnTo>
                    <a:pt x="6" y="89"/>
                  </a:lnTo>
                  <a:lnTo>
                    <a:pt x="6" y="94"/>
                  </a:lnTo>
                  <a:lnTo>
                    <a:pt x="5" y="100"/>
                  </a:lnTo>
                  <a:lnTo>
                    <a:pt x="5" y="102"/>
                  </a:lnTo>
                  <a:lnTo>
                    <a:pt x="0" y="102"/>
                  </a:lnTo>
                  <a:close/>
                  <a:moveTo>
                    <a:pt x="7" y="72"/>
                  </a:moveTo>
                  <a:lnTo>
                    <a:pt x="9" y="68"/>
                  </a:lnTo>
                  <a:lnTo>
                    <a:pt x="11" y="63"/>
                  </a:lnTo>
                  <a:lnTo>
                    <a:pt x="13" y="58"/>
                  </a:lnTo>
                  <a:lnTo>
                    <a:pt x="14" y="57"/>
                  </a:lnTo>
                  <a:lnTo>
                    <a:pt x="18" y="59"/>
                  </a:lnTo>
                  <a:lnTo>
                    <a:pt x="17" y="60"/>
                  </a:lnTo>
                  <a:lnTo>
                    <a:pt x="15" y="65"/>
                  </a:lnTo>
                  <a:lnTo>
                    <a:pt x="13" y="69"/>
                  </a:lnTo>
                  <a:lnTo>
                    <a:pt x="11" y="74"/>
                  </a:lnTo>
                  <a:lnTo>
                    <a:pt x="7" y="72"/>
                  </a:lnTo>
                  <a:close/>
                  <a:moveTo>
                    <a:pt x="21" y="46"/>
                  </a:moveTo>
                  <a:lnTo>
                    <a:pt x="22" y="45"/>
                  </a:lnTo>
                  <a:lnTo>
                    <a:pt x="25" y="41"/>
                  </a:lnTo>
                  <a:lnTo>
                    <a:pt x="32" y="33"/>
                  </a:lnTo>
                  <a:lnTo>
                    <a:pt x="35" y="36"/>
                  </a:lnTo>
                  <a:lnTo>
                    <a:pt x="28" y="43"/>
                  </a:lnTo>
                  <a:lnTo>
                    <a:pt x="25" y="47"/>
                  </a:lnTo>
                  <a:lnTo>
                    <a:pt x="24" y="49"/>
                  </a:lnTo>
                  <a:lnTo>
                    <a:pt x="21" y="46"/>
                  </a:lnTo>
                  <a:close/>
                  <a:moveTo>
                    <a:pt x="41" y="25"/>
                  </a:moveTo>
                  <a:lnTo>
                    <a:pt x="44" y="22"/>
                  </a:lnTo>
                  <a:lnTo>
                    <a:pt x="49" y="19"/>
                  </a:lnTo>
                  <a:lnTo>
                    <a:pt x="53" y="16"/>
                  </a:lnTo>
                  <a:lnTo>
                    <a:pt x="56" y="15"/>
                  </a:lnTo>
                  <a:lnTo>
                    <a:pt x="58" y="19"/>
                  </a:lnTo>
                  <a:lnTo>
                    <a:pt x="55" y="20"/>
                  </a:lnTo>
                  <a:lnTo>
                    <a:pt x="51" y="23"/>
                  </a:lnTo>
                  <a:lnTo>
                    <a:pt x="47" y="26"/>
                  </a:lnTo>
                  <a:lnTo>
                    <a:pt x="44" y="28"/>
                  </a:lnTo>
                  <a:lnTo>
                    <a:pt x="41" y="25"/>
                  </a:lnTo>
                  <a:close/>
                  <a:moveTo>
                    <a:pt x="67" y="9"/>
                  </a:moveTo>
                  <a:lnTo>
                    <a:pt x="67" y="9"/>
                  </a:lnTo>
                  <a:lnTo>
                    <a:pt x="72" y="7"/>
                  </a:lnTo>
                  <a:lnTo>
                    <a:pt x="77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79" y="10"/>
                  </a:lnTo>
                  <a:lnTo>
                    <a:pt x="74" y="11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7" y="9"/>
                  </a:lnTo>
                  <a:close/>
                  <a:moveTo>
                    <a:pt x="96" y="2"/>
                  </a:moveTo>
                  <a:lnTo>
                    <a:pt x="99" y="1"/>
                  </a:lnTo>
                  <a:lnTo>
                    <a:pt x="104" y="1"/>
                  </a:lnTo>
                  <a:lnTo>
                    <a:pt x="110" y="0"/>
                  </a:lnTo>
                  <a:lnTo>
                    <a:pt x="113" y="0"/>
                  </a:lnTo>
                  <a:lnTo>
                    <a:pt x="113" y="5"/>
                  </a:lnTo>
                  <a:lnTo>
                    <a:pt x="110" y="5"/>
                  </a:lnTo>
                  <a:lnTo>
                    <a:pt x="105" y="5"/>
                  </a:lnTo>
                  <a:lnTo>
                    <a:pt x="99" y="5"/>
                  </a:lnTo>
                  <a:lnTo>
                    <a:pt x="97" y="6"/>
                  </a:lnTo>
                  <a:lnTo>
                    <a:pt x="96" y="2"/>
                  </a:lnTo>
                  <a:close/>
                  <a:moveTo>
                    <a:pt x="126" y="0"/>
                  </a:moveTo>
                  <a:lnTo>
                    <a:pt x="142" y="0"/>
                  </a:lnTo>
                  <a:lnTo>
                    <a:pt x="142" y="5"/>
                  </a:lnTo>
                  <a:lnTo>
                    <a:pt x="126" y="5"/>
                  </a:lnTo>
                  <a:lnTo>
                    <a:pt x="126" y="0"/>
                  </a:lnTo>
                  <a:close/>
                  <a:moveTo>
                    <a:pt x="155" y="0"/>
                  </a:moveTo>
                  <a:lnTo>
                    <a:pt x="172" y="0"/>
                  </a:lnTo>
                  <a:lnTo>
                    <a:pt x="172" y="5"/>
                  </a:lnTo>
                  <a:lnTo>
                    <a:pt x="155" y="5"/>
                  </a:lnTo>
                  <a:lnTo>
                    <a:pt x="155" y="0"/>
                  </a:lnTo>
                  <a:close/>
                  <a:moveTo>
                    <a:pt x="184" y="0"/>
                  </a:moveTo>
                  <a:lnTo>
                    <a:pt x="201" y="0"/>
                  </a:lnTo>
                  <a:lnTo>
                    <a:pt x="201" y="5"/>
                  </a:lnTo>
                  <a:lnTo>
                    <a:pt x="184" y="5"/>
                  </a:lnTo>
                  <a:lnTo>
                    <a:pt x="184" y="0"/>
                  </a:lnTo>
                  <a:close/>
                  <a:moveTo>
                    <a:pt x="214" y="0"/>
                  </a:moveTo>
                  <a:lnTo>
                    <a:pt x="230" y="0"/>
                  </a:lnTo>
                  <a:lnTo>
                    <a:pt x="230" y="5"/>
                  </a:lnTo>
                  <a:lnTo>
                    <a:pt x="214" y="5"/>
                  </a:lnTo>
                  <a:lnTo>
                    <a:pt x="214" y="0"/>
                  </a:lnTo>
                  <a:close/>
                  <a:moveTo>
                    <a:pt x="243" y="0"/>
                  </a:moveTo>
                  <a:lnTo>
                    <a:pt x="260" y="0"/>
                  </a:lnTo>
                  <a:lnTo>
                    <a:pt x="260" y="5"/>
                  </a:lnTo>
                  <a:lnTo>
                    <a:pt x="243" y="5"/>
                  </a:lnTo>
                  <a:lnTo>
                    <a:pt x="243" y="0"/>
                  </a:lnTo>
                  <a:close/>
                  <a:moveTo>
                    <a:pt x="272" y="0"/>
                  </a:moveTo>
                  <a:lnTo>
                    <a:pt x="289" y="0"/>
                  </a:lnTo>
                  <a:lnTo>
                    <a:pt x="289" y="5"/>
                  </a:lnTo>
                  <a:lnTo>
                    <a:pt x="272" y="5"/>
                  </a:lnTo>
                  <a:lnTo>
                    <a:pt x="272" y="0"/>
                  </a:lnTo>
                  <a:close/>
                  <a:moveTo>
                    <a:pt x="302" y="0"/>
                  </a:moveTo>
                  <a:lnTo>
                    <a:pt x="319" y="0"/>
                  </a:lnTo>
                  <a:lnTo>
                    <a:pt x="319" y="5"/>
                  </a:lnTo>
                  <a:lnTo>
                    <a:pt x="302" y="5"/>
                  </a:lnTo>
                  <a:lnTo>
                    <a:pt x="302" y="0"/>
                  </a:lnTo>
                  <a:close/>
                  <a:moveTo>
                    <a:pt x="331" y="0"/>
                  </a:moveTo>
                  <a:lnTo>
                    <a:pt x="348" y="0"/>
                  </a:lnTo>
                  <a:lnTo>
                    <a:pt x="348" y="5"/>
                  </a:lnTo>
                  <a:lnTo>
                    <a:pt x="331" y="5"/>
                  </a:lnTo>
                  <a:lnTo>
                    <a:pt x="331" y="0"/>
                  </a:lnTo>
                  <a:close/>
                  <a:moveTo>
                    <a:pt x="360" y="0"/>
                  </a:moveTo>
                  <a:lnTo>
                    <a:pt x="377" y="0"/>
                  </a:lnTo>
                  <a:lnTo>
                    <a:pt x="377" y="5"/>
                  </a:lnTo>
                  <a:lnTo>
                    <a:pt x="360" y="5"/>
                  </a:lnTo>
                  <a:lnTo>
                    <a:pt x="360" y="0"/>
                  </a:lnTo>
                  <a:close/>
                  <a:moveTo>
                    <a:pt x="390" y="0"/>
                  </a:moveTo>
                  <a:lnTo>
                    <a:pt x="407" y="0"/>
                  </a:lnTo>
                  <a:lnTo>
                    <a:pt x="407" y="5"/>
                  </a:lnTo>
                  <a:lnTo>
                    <a:pt x="390" y="5"/>
                  </a:lnTo>
                  <a:lnTo>
                    <a:pt x="390" y="0"/>
                  </a:lnTo>
                  <a:close/>
                  <a:moveTo>
                    <a:pt x="419" y="0"/>
                  </a:moveTo>
                  <a:lnTo>
                    <a:pt x="436" y="0"/>
                  </a:lnTo>
                  <a:lnTo>
                    <a:pt x="436" y="5"/>
                  </a:lnTo>
                  <a:lnTo>
                    <a:pt x="419" y="5"/>
                  </a:lnTo>
                  <a:lnTo>
                    <a:pt x="419" y="0"/>
                  </a:lnTo>
                  <a:close/>
                  <a:moveTo>
                    <a:pt x="449" y="0"/>
                  </a:moveTo>
                  <a:lnTo>
                    <a:pt x="465" y="0"/>
                  </a:lnTo>
                  <a:lnTo>
                    <a:pt x="465" y="5"/>
                  </a:lnTo>
                  <a:lnTo>
                    <a:pt x="449" y="5"/>
                  </a:lnTo>
                  <a:lnTo>
                    <a:pt x="449" y="0"/>
                  </a:lnTo>
                  <a:close/>
                  <a:moveTo>
                    <a:pt x="478" y="0"/>
                  </a:moveTo>
                  <a:lnTo>
                    <a:pt x="495" y="0"/>
                  </a:lnTo>
                  <a:lnTo>
                    <a:pt x="495" y="5"/>
                  </a:lnTo>
                  <a:lnTo>
                    <a:pt x="478" y="5"/>
                  </a:lnTo>
                  <a:lnTo>
                    <a:pt x="478" y="0"/>
                  </a:lnTo>
                  <a:close/>
                  <a:moveTo>
                    <a:pt x="507" y="0"/>
                  </a:moveTo>
                  <a:lnTo>
                    <a:pt x="524" y="0"/>
                  </a:lnTo>
                  <a:lnTo>
                    <a:pt x="524" y="5"/>
                  </a:lnTo>
                  <a:lnTo>
                    <a:pt x="507" y="5"/>
                  </a:lnTo>
                  <a:lnTo>
                    <a:pt x="507" y="0"/>
                  </a:lnTo>
                  <a:close/>
                  <a:moveTo>
                    <a:pt x="537" y="0"/>
                  </a:moveTo>
                  <a:lnTo>
                    <a:pt x="553" y="0"/>
                  </a:lnTo>
                  <a:lnTo>
                    <a:pt x="553" y="5"/>
                  </a:lnTo>
                  <a:lnTo>
                    <a:pt x="537" y="5"/>
                  </a:lnTo>
                  <a:lnTo>
                    <a:pt x="537" y="0"/>
                  </a:lnTo>
                  <a:close/>
                  <a:moveTo>
                    <a:pt x="566" y="0"/>
                  </a:moveTo>
                  <a:lnTo>
                    <a:pt x="583" y="0"/>
                  </a:lnTo>
                  <a:lnTo>
                    <a:pt x="583" y="5"/>
                  </a:lnTo>
                  <a:lnTo>
                    <a:pt x="566" y="5"/>
                  </a:lnTo>
                  <a:lnTo>
                    <a:pt x="566" y="0"/>
                  </a:lnTo>
                  <a:close/>
                  <a:moveTo>
                    <a:pt x="595" y="0"/>
                  </a:moveTo>
                  <a:lnTo>
                    <a:pt x="612" y="0"/>
                  </a:lnTo>
                  <a:lnTo>
                    <a:pt x="612" y="5"/>
                  </a:lnTo>
                  <a:lnTo>
                    <a:pt x="595" y="5"/>
                  </a:lnTo>
                  <a:lnTo>
                    <a:pt x="595" y="0"/>
                  </a:lnTo>
                  <a:close/>
                  <a:moveTo>
                    <a:pt x="625" y="0"/>
                  </a:moveTo>
                  <a:lnTo>
                    <a:pt x="642" y="0"/>
                  </a:lnTo>
                  <a:lnTo>
                    <a:pt x="642" y="5"/>
                  </a:lnTo>
                  <a:lnTo>
                    <a:pt x="625" y="5"/>
                  </a:lnTo>
                  <a:lnTo>
                    <a:pt x="625" y="0"/>
                  </a:lnTo>
                  <a:close/>
                  <a:moveTo>
                    <a:pt x="654" y="0"/>
                  </a:moveTo>
                  <a:lnTo>
                    <a:pt x="671" y="0"/>
                  </a:lnTo>
                  <a:lnTo>
                    <a:pt x="671" y="5"/>
                  </a:lnTo>
                  <a:lnTo>
                    <a:pt x="654" y="5"/>
                  </a:lnTo>
                  <a:lnTo>
                    <a:pt x="654" y="0"/>
                  </a:lnTo>
                  <a:close/>
                  <a:moveTo>
                    <a:pt x="684" y="0"/>
                  </a:moveTo>
                  <a:lnTo>
                    <a:pt x="700" y="0"/>
                  </a:lnTo>
                  <a:lnTo>
                    <a:pt x="700" y="5"/>
                  </a:lnTo>
                  <a:lnTo>
                    <a:pt x="684" y="5"/>
                  </a:lnTo>
                  <a:lnTo>
                    <a:pt x="684" y="0"/>
                  </a:lnTo>
                  <a:close/>
                  <a:moveTo>
                    <a:pt x="713" y="0"/>
                  </a:moveTo>
                  <a:lnTo>
                    <a:pt x="730" y="0"/>
                  </a:lnTo>
                  <a:lnTo>
                    <a:pt x="730" y="5"/>
                  </a:lnTo>
                  <a:lnTo>
                    <a:pt x="713" y="5"/>
                  </a:lnTo>
                  <a:lnTo>
                    <a:pt x="713" y="0"/>
                  </a:lnTo>
                  <a:close/>
                  <a:moveTo>
                    <a:pt x="742" y="0"/>
                  </a:moveTo>
                  <a:lnTo>
                    <a:pt x="759" y="0"/>
                  </a:lnTo>
                  <a:lnTo>
                    <a:pt x="759" y="5"/>
                  </a:lnTo>
                  <a:lnTo>
                    <a:pt x="742" y="5"/>
                  </a:lnTo>
                  <a:lnTo>
                    <a:pt x="742" y="0"/>
                  </a:lnTo>
                  <a:close/>
                  <a:moveTo>
                    <a:pt x="772" y="0"/>
                  </a:moveTo>
                  <a:lnTo>
                    <a:pt x="788" y="0"/>
                  </a:lnTo>
                  <a:lnTo>
                    <a:pt x="788" y="5"/>
                  </a:lnTo>
                  <a:lnTo>
                    <a:pt x="772" y="5"/>
                  </a:lnTo>
                  <a:lnTo>
                    <a:pt x="772" y="0"/>
                  </a:lnTo>
                  <a:close/>
                  <a:moveTo>
                    <a:pt x="801" y="0"/>
                  </a:moveTo>
                  <a:lnTo>
                    <a:pt x="818" y="0"/>
                  </a:lnTo>
                  <a:lnTo>
                    <a:pt x="818" y="5"/>
                  </a:lnTo>
                  <a:lnTo>
                    <a:pt x="801" y="5"/>
                  </a:lnTo>
                  <a:lnTo>
                    <a:pt x="801" y="0"/>
                  </a:lnTo>
                  <a:close/>
                  <a:moveTo>
                    <a:pt x="830" y="0"/>
                  </a:moveTo>
                  <a:lnTo>
                    <a:pt x="847" y="0"/>
                  </a:lnTo>
                  <a:lnTo>
                    <a:pt x="847" y="5"/>
                  </a:lnTo>
                  <a:lnTo>
                    <a:pt x="830" y="5"/>
                  </a:lnTo>
                  <a:lnTo>
                    <a:pt x="830" y="0"/>
                  </a:lnTo>
                  <a:close/>
                  <a:moveTo>
                    <a:pt x="860" y="0"/>
                  </a:moveTo>
                  <a:lnTo>
                    <a:pt x="877" y="0"/>
                  </a:lnTo>
                  <a:lnTo>
                    <a:pt x="877" y="5"/>
                  </a:lnTo>
                  <a:lnTo>
                    <a:pt x="860" y="5"/>
                  </a:lnTo>
                  <a:lnTo>
                    <a:pt x="860" y="0"/>
                  </a:lnTo>
                  <a:close/>
                  <a:moveTo>
                    <a:pt x="889" y="0"/>
                  </a:moveTo>
                  <a:lnTo>
                    <a:pt x="906" y="0"/>
                  </a:lnTo>
                  <a:lnTo>
                    <a:pt x="906" y="5"/>
                  </a:lnTo>
                  <a:lnTo>
                    <a:pt x="889" y="5"/>
                  </a:lnTo>
                  <a:lnTo>
                    <a:pt x="889" y="0"/>
                  </a:lnTo>
                  <a:close/>
                  <a:moveTo>
                    <a:pt x="918" y="0"/>
                  </a:moveTo>
                  <a:lnTo>
                    <a:pt x="935" y="0"/>
                  </a:lnTo>
                  <a:lnTo>
                    <a:pt x="935" y="5"/>
                  </a:lnTo>
                  <a:lnTo>
                    <a:pt x="918" y="5"/>
                  </a:lnTo>
                  <a:lnTo>
                    <a:pt x="918" y="0"/>
                  </a:lnTo>
                  <a:close/>
                  <a:moveTo>
                    <a:pt x="948" y="0"/>
                  </a:moveTo>
                  <a:lnTo>
                    <a:pt x="965" y="0"/>
                  </a:lnTo>
                  <a:lnTo>
                    <a:pt x="965" y="5"/>
                  </a:lnTo>
                  <a:lnTo>
                    <a:pt x="948" y="5"/>
                  </a:lnTo>
                  <a:lnTo>
                    <a:pt x="948" y="0"/>
                  </a:lnTo>
                  <a:close/>
                  <a:moveTo>
                    <a:pt x="977" y="0"/>
                  </a:moveTo>
                  <a:lnTo>
                    <a:pt x="994" y="0"/>
                  </a:lnTo>
                  <a:lnTo>
                    <a:pt x="994" y="5"/>
                  </a:lnTo>
                  <a:lnTo>
                    <a:pt x="977" y="5"/>
                  </a:lnTo>
                  <a:lnTo>
                    <a:pt x="977" y="0"/>
                  </a:lnTo>
                  <a:close/>
                  <a:moveTo>
                    <a:pt x="1007" y="0"/>
                  </a:moveTo>
                  <a:lnTo>
                    <a:pt x="1023" y="0"/>
                  </a:lnTo>
                  <a:lnTo>
                    <a:pt x="1023" y="5"/>
                  </a:lnTo>
                  <a:lnTo>
                    <a:pt x="1007" y="5"/>
                  </a:lnTo>
                  <a:lnTo>
                    <a:pt x="1007" y="0"/>
                  </a:lnTo>
                  <a:close/>
                  <a:moveTo>
                    <a:pt x="1036" y="0"/>
                  </a:moveTo>
                  <a:lnTo>
                    <a:pt x="1053" y="0"/>
                  </a:lnTo>
                  <a:lnTo>
                    <a:pt x="1053" y="5"/>
                  </a:lnTo>
                  <a:lnTo>
                    <a:pt x="1036" y="5"/>
                  </a:lnTo>
                  <a:lnTo>
                    <a:pt x="1036" y="0"/>
                  </a:lnTo>
                  <a:close/>
                  <a:moveTo>
                    <a:pt x="1065" y="0"/>
                  </a:moveTo>
                  <a:lnTo>
                    <a:pt x="1082" y="0"/>
                  </a:lnTo>
                  <a:lnTo>
                    <a:pt x="1082" y="5"/>
                  </a:lnTo>
                  <a:lnTo>
                    <a:pt x="1065" y="5"/>
                  </a:lnTo>
                  <a:lnTo>
                    <a:pt x="1065" y="0"/>
                  </a:lnTo>
                  <a:close/>
                  <a:moveTo>
                    <a:pt x="1095" y="0"/>
                  </a:moveTo>
                  <a:lnTo>
                    <a:pt x="1111" y="0"/>
                  </a:lnTo>
                  <a:lnTo>
                    <a:pt x="1111" y="5"/>
                  </a:lnTo>
                  <a:lnTo>
                    <a:pt x="1095" y="5"/>
                  </a:lnTo>
                  <a:lnTo>
                    <a:pt x="1095" y="0"/>
                  </a:lnTo>
                  <a:close/>
                  <a:moveTo>
                    <a:pt x="1124" y="0"/>
                  </a:moveTo>
                  <a:lnTo>
                    <a:pt x="1141" y="0"/>
                  </a:lnTo>
                  <a:lnTo>
                    <a:pt x="1141" y="5"/>
                  </a:lnTo>
                  <a:lnTo>
                    <a:pt x="1124" y="5"/>
                  </a:lnTo>
                  <a:lnTo>
                    <a:pt x="1124" y="0"/>
                  </a:lnTo>
                  <a:close/>
                  <a:moveTo>
                    <a:pt x="1153" y="0"/>
                  </a:moveTo>
                  <a:lnTo>
                    <a:pt x="1170" y="0"/>
                  </a:lnTo>
                  <a:lnTo>
                    <a:pt x="1170" y="5"/>
                  </a:lnTo>
                  <a:lnTo>
                    <a:pt x="1153" y="5"/>
                  </a:lnTo>
                  <a:lnTo>
                    <a:pt x="1153" y="0"/>
                  </a:lnTo>
                  <a:close/>
                  <a:moveTo>
                    <a:pt x="1183" y="0"/>
                  </a:moveTo>
                  <a:lnTo>
                    <a:pt x="1200" y="0"/>
                  </a:lnTo>
                  <a:lnTo>
                    <a:pt x="1200" y="5"/>
                  </a:lnTo>
                  <a:lnTo>
                    <a:pt x="1183" y="5"/>
                  </a:lnTo>
                  <a:lnTo>
                    <a:pt x="1183" y="0"/>
                  </a:lnTo>
                  <a:close/>
                  <a:moveTo>
                    <a:pt x="1212" y="0"/>
                  </a:moveTo>
                  <a:lnTo>
                    <a:pt x="1229" y="0"/>
                  </a:lnTo>
                  <a:lnTo>
                    <a:pt x="1229" y="5"/>
                  </a:lnTo>
                  <a:lnTo>
                    <a:pt x="1212" y="5"/>
                  </a:lnTo>
                  <a:lnTo>
                    <a:pt x="1212" y="0"/>
                  </a:lnTo>
                  <a:close/>
                  <a:moveTo>
                    <a:pt x="1242" y="0"/>
                  </a:moveTo>
                  <a:lnTo>
                    <a:pt x="1258" y="0"/>
                  </a:lnTo>
                  <a:lnTo>
                    <a:pt x="1258" y="5"/>
                  </a:lnTo>
                  <a:lnTo>
                    <a:pt x="1242" y="5"/>
                  </a:lnTo>
                  <a:lnTo>
                    <a:pt x="1242" y="0"/>
                  </a:lnTo>
                  <a:close/>
                  <a:moveTo>
                    <a:pt x="1271" y="0"/>
                  </a:moveTo>
                  <a:lnTo>
                    <a:pt x="1288" y="0"/>
                  </a:lnTo>
                  <a:lnTo>
                    <a:pt x="1288" y="5"/>
                  </a:lnTo>
                  <a:lnTo>
                    <a:pt x="1271" y="5"/>
                  </a:lnTo>
                  <a:lnTo>
                    <a:pt x="1271" y="0"/>
                  </a:lnTo>
                  <a:close/>
                  <a:moveTo>
                    <a:pt x="1300" y="0"/>
                  </a:moveTo>
                  <a:lnTo>
                    <a:pt x="1317" y="0"/>
                  </a:lnTo>
                  <a:lnTo>
                    <a:pt x="1317" y="5"/>
                  </a:lnTo>
                  <a:lnTo>
                    <a:pt x="1300" y="5"/>
                  </a:lnTo>
                  <a:lnTo>
                    <a:pt x="1300" y="0"/>
                  </a:lnTo>
                  <a:close/>
                  <a:moveTo>
                    <a:pt x="1330" y="0"/>
                  </a:moveTo>
                  <a:lnTo>
                    <a:pt x="1346" y="0"/>
                  </a:lnTo>
                  <a:lnTo>
                    <a:pt x="1346" y="5"/>
                  </a:lnTo>
                  <a:lnTo>
                    <a:pt x="1330" y="5"/>
                  </a:lnTo>
                  <a:lnTo>
                    <a:pt x="1330" y="0"/>
                  </a:lnTo>
                  <a:close/>
                  <a:moveTo>
                    <a:pt x="1359" y="0"/>
                  </a:moveTo>
                  <a:lnTo>
                    <a:pt x="1376" y="0"/>
                  </a:lnTo>
                  <a:lnTo>
                    <a:pt x="1376" y="5"/>
                  </a:lnTo>
                  <a:lnTo>
                    <a:pt x="1359" y="5"/>
                  </a:lnTo>
                  <a:lnTo>
                    <a:pt x="1359" y="0"/>
                  </a:lnTo>
                  <a:close/>
                  <a:moveTo>
                    <a:pt x="1388" y="0"/>
                  </a:moveTo>
                  <a:lnTo>
                    <a:pt x="1405" y="0"/>
                  </a:lnTo>
                  <a:lnTo>
                    <a:pt x="1405" y="5"/>
                  </a:lnTo>
                  <a:lnTo>
                    <a:pt x="1388" y="5"/>
                  </a:lnTo>
                  <a:lnTo>
                    <a:pt x="1388" y="0"/>
                  </a:lnTo>
                  <a:close/>
                  <a:moveTo>
                    <a:pt x="1418" y="0"/>
                  </a:moveTo>
                  <a:lnTo>
                    <a:pt x="1435" y="0"/>
                  </a:lnTo>
                  <a:lnTo>
                    <a:pt x="1435" y="5"/>
                  </a:lnTo>
                  <a:lnTo>
                    <a:pt x="1418" y="5"/>
                  </a:lnTo>
                  <a:lnTo>
                    <a:pt x="1418" y="0"/>
                  </a:lnTo>
                  <a:close/>
                  <a:moveTo>
                    <a:pt x="1447" y="0"/>
                  </a:moveTo>
                  <a:lnTo>
                    <a:pt x="1464" y="0"/>
                  </a:lnTo>
                  <a:lnTo>
                    <a:pt x="1464" y="5"/>
                  </a:lnTo>
                  <a:lnTo>
                    <a:pt x="1447" y="5"/>
                  </a:lnTo>
                  <a:lnTo>
                    <a:pt x="1447" y="0"/>
                  </a:lnTo>
                  <a:close/>
                  <a:moveTo>
                    <a:pt x="1476" y="0"/>
                  </a:moveTo>
                  <a:lnTo>
                    <a:pt x="1493" y="0"/>
                  </a:lnTo>
                  <a:lnTo>
                    <a:pt x="1493" y="5"/>
                  </a:lnTo>
                  <a:lnTo>
                    <a:pt x="1476" y="5"/>
                  </a:lnTo>
                  <a:lnTo>
                    <a:pt x="1476" y="0"/>
                  </a:lnTo>
                  <a:close/>
                  <a:moveTo>
                    <a:pt x="1506" y="0"/>
                  </a:moveTo>
                  <a:lnTo>
                    <a:pt x="1523" y="0"/>
                  </a:lnTo>
                  <a:lnTo>
                    <a:pt x="1523" y="5"/>
                  </a:lnTo>
                  <a:lnTo>
                    <a:pt x="1506" y="5"/>
                  </a:lnTo>
                  <a:lnTo>
                    <a:pt x="1506" y="0"/>
                  </a:lnTo>
                  <a:close/>
                  <a:moveTo>
                    <a:pt x="1535" y="0"/>
                  </a:moveTo>
                  <a:lnTo>
                    <a:pt x="1552" y="0"/>
                  </a:lnTo>
                  <a:lnTo>
                    <a:pt x="1552" y="5"/>
                  </a:lnTo>
                  <a:lnTo>
                    <a:pt x="1535" y="5"/>
                  </a:lnTo>
                  <a:lnTo>
                    <a:pt x="1535" y="0"/>
                  </a:lnTo>
                  <a:close/>
                  <a:moveTo>
                    <a:pt x="1565" y="0"/>
                  </a:moveTo>
                  <a:lnTo>
                    <a:pt x="1581" y="0"/>
                  </a:lnTo>
                  <a:lnTo>
                    <a:pt x="1581" y="5"/>
                  </a:lnTo>
                  <a:lnTo>
                    <a:pt x="1565" y="5"/>
                  </a:lnTo>
                  <a:lnTo>
                    <a:pt x="1565" y="0"/>
                  </a:lnTo>
                  <a:close/>
                  <a:moveTo>
                    <a:pt x="1594" y="0"/>
                  </a:moveTo>
                  <a:lnTo>
                    <a:pt x="1611" y="0"/>
                  </a:lnTo>
                  <a:lnTo>
                    <a:pt x="1611" y="5"/>
                  </a:lnTo>
                  <a:lnTo>
                    <a:pt x="1594" y="5"/>
                  </a:lnTo>
                  <a:lnTo>
                    <a:pt x="1594" y="0"/>
                  </a:lnTo>
                  <a:close/>
                  <a:moveTo>
                    <a:pt x="1623" y="0"/>
                  </a:moveTo>
                  <a:lnTo>
                    <a:pt x="1640" y="0"/>
                  </a:lnTo>
                  <a:lnTo>
                    <a:pt x="1640" y="5"/>
                  </a:lnTo>
                  <a:lnTo>
                    <a:pt x="1623" y="5"/>
                  </a:lnTo>
                  <a:lnTo>
                    <a:pt x="1623" y="0"/>
                  </a:lnTo>
                  <a:close/>
                  <a:moveTo>
                    <a:pt x="1653" y="0"/>
                  </a:moveTo>
                  <a:lnTo>
                    <a:pt x="1669" y="0"/>
                  </a:lnTo>
                  <a:lnTo>
                    <a:pt x="1669" y="5"/>
                  </a:lnTo>
                  <a:lnTo>
                    <a:pt x="1653" y="5"/>
                  </a:lnTo>
                  <a:lnTo>
                    <a:pt x="1653" y="0"/>
                  </a:lnTo>
                  <a:close/>
                  <a:moveTo>
                    <a:pt x="1682" y="0"/>
                  </a:moveTo>
                  <a:lnTo>
                    <a:pt x="1699" y="0"/>
                  </a:lnTo>
                  <a:lnTo>
                    <a:pt x="1699" y="5"/>
                  </a:lnTo>
                  <a:lnTo>
                    <a:pt x="1682" y="5"/>
                  </a:lnTo>
                  <a:lnTo>
                    <a:pt x="1682" y="0"/>
                  </a:lnTo>
                  <a:close/>
                  <a:moveTo>
                    <a:pt x="1711" y="0"/>
                  </a:moveTo>
                  <a:lnTo>
                    <a:pt x="1728" y="0"/>
                  </a:lnTo>
                  <a:lnTo>
                    <a:pt x="1728" y="5"/>
                  </a:lnTo>
                  <a:lnTo>
                    <a:pt x="1711" y="5"/>
                  </a:lnTo>
                  <a:lnTo>
                    <a:pt x="1711" y="0"/>
                  </a:lnTo>
                  <a:close/>
                  <a:moveTo>
                    <a:pt x="1741" y="0"/>
                  </a:moveTo>
                  <a:lnTo>
                    <a:pt x="1758" y="0"/>
                  </a:lnTo>
                  <a:lnTo>
                    <a:pt x="1758" y="5"/>
                  </a:lnTo>
                  <a:lnTo>
                    <a:pt x="1741" y="5"/>
                  </a:lnTo>
                  <a:lnTo>
                    <a:pt x="1741" y="0"/>
                  </a:lnTo>
                  <a:close/>
                  <a:moveTo>
                    <a:pt x="1770" y="0"/>
                  </a:moveTo>
                  <a:lnTo>
                    <a:pt x="1787" y="0"/>
                  </a:lnTo>
                  <a:lnTo>
                    <a:pt x="1787" y="5"/>
                  </a:lnTo>
                  <a:lnTo>
                    <a:pt x="1770" y="5"/>
                  </a:lnTo>
                  <a:lnTo>
                    <a:pt x="1770" y="0"/>
                  </a:lnTo>
                  <a:close/>
                  <a:moveTo>
                    <a:pt x="1800" y="0"/>
                  </a:moveTo>
                  <a:lnTo>
                    <a:pt x="1816" y="0"/>
                  </a:lnTo>
                  <a:lnTo>
                    <a:pt x="1816" y="5"/>
                  </a:lnTo>
                  <a:lnTo>
                    <a:pt x="1800" y="5"/>
                  </a:lnTo>
                  <a:lnTo>
                    <a:pt x="1800" y="0"/>
                  </a:lnTo>
                  <a:close/>
                  <a:moveTo>
                    <a:pt x="1829" y="0"/>
                  </a:moveTo>
                  <a:lnTo>
                    <a:pt x="1846" y="0"/>
                  </a:lnTo>
                  <a:lnTo>
                    <a:pt x="1846" y="5"/>
                  </a:lnTo>
                  <a:lnTo>
                    <a:pt x="1829" y="5"/>
                  </a:lnTo>
                  <a:lnTo>
                    <a:pt x="1829" y="0"/>
                  </a:lnTo>
                  <a:close/>
                  <a:moveTo>
                    <a:pt x="1858" y="0"/>
                  </a:moveTo>
                  <a:lnTo>
                    <a:pt x="1875" y="0"/>
                  </a:lnTo>
                  <a:lnTo>
                    <a:pt x="1875" y="5"/>
                  </a:lnTo>
                  <a:lnTo>
                    <a:pt x="1858" y="5"/>
                  </a:lnTo>
                  <a:lnTo>
                    <a:pt x="1858" y="0"/>
                  </a:lnTo>
                  <a:close/>
                  <a:moveTo>
                    <a:pt x="1888" y="0"/>
                  </a:moveTo>
                  <a:lnTo>
                    <a:pt x="1904" y="0"/>
                  </a:lnTo>
                  <a:lnTo>
                    <a:pt x="1904" y="5"/>
                  </a:lnTo>
                  <a:lnTo>
                    <a:pt x="1888" y="5"/>
                  </a:lnTo>
                  <a:lnTo>
                    <a:pt x="1888" y="0"/>
                  </a:lnTo>
                  <a:close/>
                  <a:moveTo>
                    <a:pt x="1917" y="0"/>
                  </a:moveTo>
                  <a:lnTo>
                    <a:pt x="1934" y="0"/>
                  </a:lnTo>
                  <a:lnTo>
                    <a:pt x="1934" y="5"/>
                  </a:lnTo>
                  <a:lnTo>
                    <a:pt x="1917" y="5"/>
                  </a:lnTo>
                  <a:lnTo>
                    <a:pt x="1917" y="0"/>
                  </a:lnTo>
                  <a:close/>
                  <a:moveTo>
                    <a:pt x="1946" y="0"/>
                  </a:moveTo>
                  <a:lnTo>
                    <a:pt x="1963" y="0"/>
                  </a:lnTo>
                  <a:lnTo>
                    <a:pt x="1963" y="5"/>
                  </a:lnTo>
                  <a:lnTo>
                    <a:pt x="1946" y="5"/>
                  </a:lnTo>
                  <a:lnTo>
                    <a:pt x="1946" y="0"/>
                  </a:lnTo>
                  <a:close/>
                  <a:moveTo>
                    <a:pt x="1976" y="0"/>
                  </a:moveTo>
                  <a:lnTo>
                    <a:pt x="1993" y="0"/>
                  </a:lnTo>
                  <a:lnTo>
                    <a:pt x="1993" y="5"/>
                  </a:lnTo>
                  <a:lnTo>
                    <a:pt x="1976" y="5"/>
                  </a:lnTo>
                  <a:lnTo>
                    <a:pt x="1976" y="0"/>
                  </a:lnTo>
                  <a:close/>
                  <a:moveTo>
                    <a:pt x="2005" y="0"/>
                  </a:moveTo>
                  <a:lnTo>
                    <a:pt x="2022" y="0"/>
                  </a:lnTo>
                  <a:lnTo>
                    <a:pt x="2022" y="5"/>
                  </a:lnTo>
                  <a:lnTo>
                    <a:pt x="2005" y="5"/>
                  </a:lnTo>
                  <a:lnTo>
                    <a:pt x="2005" y="0"/>
                  </a:lnTo>
                  <a:close/>
                  <a:moveTo>
                    <a:pt x="2034" y="0"/>
                  </a:moveTo>
                  <a:lnTo>
                    <a:pt x="2051" y="0"/>
                  </a:lnTo>
                  <a:lnTo>
                    <a:pt x="2051" y="5"/>
                  </a:lnTo>
                  <a:lnTo>
                    <a:pt x="2034" y="5"/>
                  </a:lnTo>
                  <a:lnTo>
                    <a:pt x="2034" y="0"/>
                  </a:lnTo>
                  <a:close/>
                  <a:moveTo>
                    <a:pt x="2064" y="0"/>
                  </a:moveTo>
                  <a:lnTo>
                    <a:pt x="2081" y="0"/>
                  </a:lnTo>
                  <a:lnTo>
                    <a:pt x="2081" y="5"/>
                  </a:lnTo>
                  <a:lnTo>
                    <a:pt x="2064" y="5"/>
                  </a:lnTo>
                  <a:lnTo>
                    <a:pt x="2064" y="0"/>
                  </a:lnTo>
                  <a:close/>
                  <a:moveTo>
                    <a:pt x="2093" y="0"/>
                  </a:moveTo>
                  <a:lnTo>
                    <a:pt x="2110" y="0"/>
                  </a:lnTo>
                  <a:lnTo>
                    <a:pt x="2110" y="5"/>
                  </a:lnTo>
                  <a:lnTo>
                    <a:pt x="2093" y="5"/>
                  </a:lnTo>
                  <a:lnTo>
                    <a:pt x="2093" y="0"/>
                  </a:lnTo>
                  <a:close/>
                  <a:moveTo>
                    <a:pt x="2123" y="0"/>
                  </a:moveTo>
                  <a:lnTo>
                    <a:pt x="2139" y="0"/>
                  </a:lnTo>
                  <a:lnTo>
                    <a:pt x="2139" y="5"/>
                  </a:lnTo>
                  <a:lnTo>
                    <a:pt x="2123" y="5"/>
                  </a:lnTo>
                  <a:lnTo>
                    <a:pt x="2123" y="0"/>
                  </a:lnTo>
                  <a:close/>
                  <a:moveTo>
                    <a:pt x="2152" y="0"/>
                  </a:moveTo>
                  <a:lnTo>
                    <a:pt x="2169" y="0"/>
                  </a:lnTo>
                  <a:lnTo>
                    <a:pt x="2169" y="5"/>
                  </a:lnTo>
                  <a:lnTo>
                    <a:pt x="2152" y="5"/>
                  </a:lnTo>
                  <a:lnTo>
                    <a:pt x="2152" y="0"/>
                  </a:lnTo>
                  <a:close/>
                  <a:moveTo>
                    <a:pt x="2181" y="0"/>
                  </a:moveTo>
                  <a:lnTo>
                    <a:pt x="2198" y="0"/>
                  </a:lnTo>
                  <a:lnTo>
                    <a:pt x="2198" y="5"/>
                  </a:lnTo>
                  <a:lnTo>
                    <a:pt x="2181" y="5"/>
                  </a:lnTo>
                  <a:lnTo>
                    <a:pt x="2181" y="0"/>
                  </a:lnTo>
                  <a:close/>
                  <a:moveTo>
                    <a:pt x="2211" y="0"/>
                  </a:moveTo>
                  <a:lnTo>
                    <a:pt x="2227" y="0"/>
                  </a:lnTo>
                  <a:lnTo>
                    <a:pt x="2227" y="5"/>
                  </a:lnTo>
                  <a:lnTo>
                    <a:pt x="2211" y="5"/>
                  </a:lnTo>
                  <a:lnTo>
                    <a:pt x="2211" y="0"/>
                  </a:lnTo>
                  <a:close/>
                  <a:moveTo>
                    <a:pt x="2240" y="0"/>
                  </a:moveTo>
                  <a:lnTo>
                    <a:pt x="2257" y="0"/>
                  </a:lnTo>
                  <a:lnTo>
                    <a:pt x="2257" y="5"/>
                  </a:lnTo>
                  <a:lnTo>
                    <a:pt x="2240" y="5"/>
                  </a:lnTo>
                  <a:lnTo>
                    <a:pt x="2240" y="0"/>
                  </a:lnTo>
                  <a:close/>
                  <a:moveTo>
                    <a:pt x="2269" y="0"/>
                  </a:moveTo>
                  <a:lnTo>
                    <a:pt x="2286" y="0"/>
                  </a:lnTo>
                  <a:lnTo>
                    <a:pt x="2286" y="5"/>
                  </a:lnTo>
                  <a:lnTo>
                    <a:pt x="2269" y="5"/>
                  </a:lnTo>
                  <a:lnTo>
                    <a:pt x="2269" y="0"/>
                  </a:lnTo>
                  <a:close/>
                  <a:moveTo>
                    <a:pt x="2299" y="0"/>
                  </a:moveTo>
                  <a:lnTo>
                    <a:pt x="2316" y="0"/>
                  </a:lnTo>
                  <a:lnTo>
                    <a:pt x="2316" y="5"/>
                  </a:lnTo>
                  <a:lnTo>
                    <a:pt x="2299" y="5"/>
                  </a:lnTo>
                  <a:lnTo>
                    <a:pt x="2299" y="0"/>
                  </a:lnTo>
                  <a:close/>
                  <a:moveTo>
                    <a:pt x="2328" y="0"/>
                  </a:moveTo>
                  <a:lnTo>
                    <a:pt x="2345" y="0"/>
                  </a:lnTo>
                  <a:lnTo>
                    <a:pt x="2345" y="5"/>
                  </a:lnTo>
                  <a:lnTo>
                    <a:pt x="2328" y="5"/>
                  </a:lnTo>
                  <a:lnTo>
                    <a:pt x="2328" y="0"/>
                  </a:lnTo>
                  <a:close/>
                  <a:moveTo>
                    <a:pt x="2358" y="0"/>
                  </a:moveTo>
                  <a:lnTo>
                    <a:pt x="2374" y="0"/>
                  </a:lnTo>
                  <a:lnTo>
                    <a:pt x="2374" y="5"/>
                  </a:lnTo>
                  <a:lnTo>
                    <a:pt x="2358" y="5"/>
                  </a:lnTo>
                  <a:lnTo>
                    <a:pt x="2358" y="0"/>
                  </a:lnTo>
                  <a:close/>
                  <a:moveTo>
                    <a:pt x="2387" y="1"/>
                  </a:moveTo>
                  <a:lnTo>
                    <a:pt x="2390" y="1"/>
                  </a:lnTo>
                  <a:lnTo>
                    <a:pt x="2396" y="1"/>
                  </a:lnTo>
                  <a:lnTo>
                    <a:pt x="2401" y="2"/>
                  </a:lnTo>
                  <a:lnTo>
                    <a:pt x="2404" y="2"/>
                  </a:lnTo>
                  <a:lnTo>
                    <a:pt x="2403" y="6"/>
                  </a:lnTo>
                  <a:lnTo>
                    <a:pt x="2401" y="6"/>
                  </a:lnTo>
                  <a:lnTo>
                    <a:pt x="2395" y="5"/>
                  </a:lnTo>
                  <a:lnTo>
                    <a:pt x="2390" y="5"/>
                  </a:lnTo>
                  <a:lnTo>
                    <a:pt x="2387" y="5"/>
                  </a:lnTo>
                  <a:lnTo>
                    <a:pt x="2387" y="1"/>
                  </a:lnTo>
                  <a:close/>
                  <a:moveTo>
                    <a:pt x="2416" y="5"/>
                  </a:moveTo>
                  <a:lnTo>
                    <a:pt x="2417" y="5"/>
                  </a:lnTo>
                  <a:lnTo>
                    <a:pt x="2422" y="7"/>
                  </a:lnTo>
                  <a:lnTo>
                    <a:pt x="2427" y="9"/>
                  </a:lnTo>
                  <a:lnTo>
                    <a:pt x="2432" y="11"/>
                  </a:lnTo>
                  <a:lnTo>
                    <a:pt x="2432" y="12"/>
                  </a:lnTo>
                  <a:lnTo>
                    <a:pt x="2430" y="15"/>
                  </a:lnTo>
                  <a:lnTo>
                    <a:pt x="2430" y="15"/>
                  </a:lnTo>
                  <a:lnTo>
                    <a:pt x="2426" y="13"/>
                  </a:lnTo>
                  <a:lnTo>
                    <a:pt x="2421" y="11"/>
                  </a:lnTo>
                  <a:lnTo>
                    <a:pt x="2416" y="10"/>
                  </a:lnTo>
                  <a:lnTo>
                    <a:pt x="2415" y="9"/>
                  </a:lnTo>
                  <a:lnTo>
                    <a:pt x="2416" y="5"/>
                  </a:lnTo>
                  <a:close/>
                  <a:moveTo>
                    <a:pt x="2444" y="18"/>
                  </a:moveTo>
                  <a:lnTo>
                    <a:pt x="2446" y="19"/>
                  </a:lnTo>
                  <a:lnTo>
                    <a:pt x="2450" y="22"/>
                  </a:lnTo>
                  <a:lnTo>
                    <a:pt x="2454" y="26"/>
                  </a:lnTo>
                  <a:lnTo>
                    <a:pt x="2457" y="28"/>
                  </a:lnTo>
                  <a:lnTo>
                    <a:pt x="2454" y="31"/>
                  </a:lnTo>
                  <a:lnTo>
                    <a:pt x="2452" y="29"/>
                  </a:lnTo>
                  <a:lnTo>
                    <a:pt x="2448" y="26"/>
                  </a:lnTo>
                  <a:lnTo>
                    <a:pt x="2444" y="23"/>
                  </a:lnTo>
                  <a:lnTo>
                    <a:pt x="2441" y="21"/>
                  </a:lnTo>
                  <a:lnTo>
                    <a:pt x="2444" y="18"/>
                  </a:lnTo>
                  <a:close/>
                  <a:moveTo>
                    <a:pt x="2466" y="37"/>
                  </a:moveTo>
                  <a:lnTo>
                    <a:pt x="2469" y="40"/>
                  </a:lnTo>
                  <a:lnTo>
                    <a:pt x="2473" y="45"/>
                  </a:lnTo>
                  <a:lnTo>
                    <a:pt x="2476" y="49"/>
                  </a:lnTo>
                  <a:lnTo>
                    <a:pt x="2477" y="51"/>
                  </a:lnTo>
                  <a:lnTo>
                    <a:pt x="2473" y="53"/>
                  </a:lnTo>
                  <a:lnTo>
                    <a:pt x="2472" y="51"/>
                  </a:lnTo>
                  <a:lnTo>
                    <a:pt x="2469" y="47"/>
                  </a:lnTo>
                  <a:lnTo>
                    <a:pt x="2466" y="43"/>
                  </a:lnTo>
                  <a:lnTo>
                    <a:pt x="2463" y="40"/>
                  </a:lnTo>
                  <a:lnTo>
                    <a:pt x="2466" y="37"/>
                  </a:lnTo>
                  <a:close/>
                  <a:moveTo>
                    <a:pt x="2483" y="62"/>
                  </a:moveTo>
                  <a:lnTo>
                    <a:pt x="2483" y="63"/>
                  </a:lnTo>
                  <a:lnTo>
                    <a:pt x="2486" y="68"/>
                  </a:lnTo>
                  <a:lnTo>
                    <a:pt x="2488" y="73"/>
                  </a:lnTo>
                  <a:lnTo>
                    <a:pt x="2489" y="78"/>
                  </a:lnTo>
                  <a:lnTo>
                    <a:pt x="2485" y="79"/>
                  </a:lnTo>
                  <a:lnTo>
                    <a:pt x="2484" y="74"/>
                  </a:lnTo>
                  <a:lnTo>
                    <a:pt x="2482" y="69"/>
                  </a:lnTo>
                  <a:lnTo>
                    <a:pt x="2480" y="65"/>
                  </a:lnTo>
                  <a:lnTo>
                    <a:pt x="2479" y="64"/>
                  </a:lnTo>
                  <a:lnTo>
                    <a:pt x="2483" y="62"/>
                  </a:lnTo>
                  <a:close/>
                  <a:moveTo>
                    <a:pt x="2492" y="90"/>
                  </a:moveTo>
                  <a:lnTo>
                    <a:pt x="2493" y="94"/>
                  </a:lnTo>
                  <a:lnTo>
                    <a:pt x="2494" y="99"/>
                  </a:lnTo>
                  <a:lnTo>
                    <a:pt x="2494" y="105"/>
                  </a:lnTo>
                  <a:lnTo>
                    <a:pt x="2494" y="107"/>
                  </a:lnTo>
                  <a:lnTo>
                    <a:pt x="2490" y="107"/>
                  </a:lnTo>
                  <a:lnTo>
                    <a:pt x="2490" y="105"/>
                  </a:lnTo>
                  <a:lnTo>
                    <a:pt x="2490" y="100"/>
                  </a:lnTo>
                  <a:lnTo>
                    <a:pt x="2489" y="94"/>
                  </a:lnTo>
                  <a:lnTo>
                    <a:pt x="2488" y="91"/>
                  </a:lnTo>
                  <a:lnTo>
                    <a:pt x="2492" y="90"/>
                  </a:lnTo>
                  <a:close/>
                  <a:moveTo>
                    <a:pt x="2494" y="120"/>
                  </a:moveTo>
                  <a:lnTo>
                    <a:pt x="2494" y="137"/>
                  </a:lnTo>
                  <a:lnTo>
                    <a:pt x="2490" y="137"/>
                  </a:lnTo>
                  <a:lnTo>
                    <a:pt x="2490" y="120"/>
                  </a:lnTo>
                  <a:lnTo>
                    <a:pt x="2494" y="120"/>
                  </a:lnTo>
                  <a:close/>
                  <a:moveTo>
                    <a:pt x="2494" y="149"/>
                  </a:moveTo>
                  <a:lnTo>
                    <a:pt x="2494" y="166"/>
                  </a:lnTo>
                  <a:lnTo>
                    <a:pt x="2490" y="166"/>
                  </a:lnTo>
                  <a:lnTo>
                    <a:pt x="2490" y="149"/>
                  </a:lnTo>
                  <a:lnTo>
                    <a:pt x="2494" y="149"/>
                  </a:lnTo>
                  <a:close/>
                  <a:moveTo>
                    <a:pt x="2494" y="179"/>
                  </a:moveTo>
                  <a:lnTo>
                    <a:pt x="2494" y="195"/>
                  </a:lnTo>
                  <a:lnTo>
                    <a:pt x="2490" y="195"/>
                  </a:lnTo>
                  <a:lnTo>
                    <a:pt x="2490" y="179"/>
                  </a:lnTo>
                  <a:lnTo>
                    <a:pt x="2494" y="179"/>
                  </a:lnTo>
                  <a:close/>
                  <a:moveTo>
                    <a:pt x="2494" y="208"/>
                  </a:moveTo>
                  <a:lnTo>
                    <a:pt x="2494" y="225"/>
                  </a:lnTo>
                  <a:lnTo>
                    <a:pt x="2490" y="225"/>
                  </a:lnTo>
                  <a:lnTo>
                    <a:pt x="2490" y="208"/>
                  </a:lnTo>
                  <a:lnTo>
                    <a:pt x="2494" y="208"/>
                  </a:lnTo>
                  <a:close/>
                  <a:moveTo>
                    <a:pt x="2494" y="237"/>
                  </a:moveTo>
                  <a:lnTo>
                    <a:pt x="2494" y="254"/>
                  </a:lnTo>
                  <a:lnTo>
                    <a:pt x="2490" y="254"/>
                  </a:lnTo>
                  <a:lnTo>
                    <a:pt x="2490" y="237"/>
                  </a:lnTo>
                  <a:lnTo>
                    <a:pt x="2494" y="237"/>
                  </a:lnTo>
                  <a:close/>
                  <a:moveTo>
                    <a:pt x="2494" y="267"/>
                  </a:moveTo>
                  <a:lnTo>
                    <a:pt x="2494" y="283"/>
                  </a:lnTo>
                  <a:lnTo>
                    <a:pt x="2490" y="283"/>
                  </a:lnTo>
                  <a:lnTo>
                    <a:pt x="2490" y="267"/>
                  </a:lnTo>
                  <a:lnTo>
                    <a:pt x="2494" y="267"/>
                  </a:lnTo>
                  <a:close/>
                  <a:moveTo>
                    <a:pt x="2494" y="296"/>
                  </a:moveTo>
                  <a:lnTo>
                    <a:pt x="2494" y="313"/>
                  </a:lnTo>
                  <a:lnTo>
                    <a:pt x="2490" y="313"/>
                  </a:lnTo>
                  <a:lnTo>
                    <a:pt x="2490" y="296"/>
                  </a:lnTo>
                  <a:lnTo>
                    <a:pt x="2494" y="296"/>
                  </a:lnTo>
                  <a:close/>
                  <a:moveTo>
                    <a:pt x="2494" y="325"/>
                  </a:moveTo>
                  <a:lnTo>
                    <a:pt x="2494" y="342"/>
                  </a:lnTo>
                  <a:lnTo>
                    <a:pt x="2490" y="342"/>
                  </a:lnTo>
                  <a:lnTo>
                    <a:pt x="2490" y="325"/>
                  </a:lnTo>
                  <a:lnTo>
                    <a:pt x="2494" y="325"/>
                  </a:lnTo>
                  <a:close/>
                  <a:moveTo>
                    <a:pt x="2494" y="355"/>
                  </a:moveTo>
                  <a:lnTo>
                    <a:pt x="2494" y="372"/>
                  </a:lnTo>
                  <a:lnTo>
                    <a:pt x="2490" y="372"/>
                  </a:lnTo>
                  <a:lnTo>
                    <a:pt x="2490" y="355"/>
                  </a:lnTo>
                  <a:lnTo>
                    <a:pt x="2494" y="355"/>
                  </a:lnTo>
                  <a:close/>
                  <a:moveTo>
                    <a:pt x="2494" y="384"/>
                  </a:moveTo>
                  <a:lnTo>
                    <a:pt x="2494" y="401"/>
                  </a:lnTo>
                  <a:lnTo>
                    <a:pt x="2490" y="401"/>
                  </a:lnTo>
                  <a:lnTo>
                    <a:pt x="2490" y="384"/>
                  </a:lnTo>
                  <a:lnTo>
                    <a:pt x="2494" y="384"/>
                  </a:lnTo>
                  <a:close/>
                  <a:moveTo>
                    <a:pt x="2494" y="413"/>
                  </a:moveTo>
                  <a:lnTo>
                    <a:pt x="2494" y="430"/>
                  </a:lnTo>
                  <a:lnTo>
                    <a:pt x="2490" y="430"/>
                  </a:lnTo>
                  <a:lnTo>
                    <a:pt x="2490" y="413"/>
                  </a:lnTo>
                  <a:lnTo>
                    <a:pt x="2494" y="413"/>
                  </a:lnTo>
                  <a:close/>
                  <a:moveTo>
                    <a:pt x="2494" y="443"/>
                  </a:moveTo>
                  <a:lnTo>
                    <a:pt x="2494" y="460"/>
                  </a:lnTo>
                  <a:lnTo>
                    <a:pt x="2490" y="460"/>
                  </a:lnTo>
                  <a:lnTo>
                    <a:pt x="2490" y="443"/>
                  </a:lnTo>
                  <a:lnTo>
                    <a:pt x="2494" y="443"/>
                  </a:lnTo>
                  <a:close/>
                  <a:moveTo>
                    <a:pt x="2494" y="472"/>
                  </a:moveTo>
                  <a:lnTo>
                    <a:pt x="2494" y="489"/>
                  </a:lnTo>
                  <a:lnTo>
                    <a:pt x="2490" y="489"/>
                  </a:lnTo>
                  <a:lnTo>
                    <a:pt x="2490" y="472"/>
                  </a:lnTo>
                  <a:lnTo>
                    <a:pt x="2494" y="472"/>
                  </a:lnTo>
                  <a:close/>
                  <a:moveTo>
                    <a:pt x="2494" y="502"/>
                  </a:moveTo>
                  <a:lnTo>
                    <a:pt x="2494" y="518"/>
                  </a:lnTo>
                  <a:lnTo>
                    <a:pt x="2490" y="518"/>
                  </a:lnTo>
                  <a:lnTo>
                    <a:pt x="2490" y="502"/>
                  </a:lnTo>
                  <a:lnTo>
                    <a:pt x="2494" y="502"/>
                  </a:lnTo>
                  <a:close/>
                  <a:moveTo>
                    <a:pt x="2494" y="531"/>
                  </a:moveTo>
                  <a:lnTo>
                    <a:pt x="2494" y="542"/>
                  </a:lnTo>
                  <a:lnTo>
                    <a:pt x="2494" y="548"/>
                  </a:lnTo>
                  <a:lnTo>
                    <a:pt x="2490" y="548"/>
                  </a:lnTo>
                  <a:lnTo>
                    <a:pt x="2490" y="542"/>
                  </a:lnTo>
                  <a:lnTo>
                    <a:pt x="2490" y="531"/>
                  </a:lnTo>
                  <a:lnTo>
                    <a:pt x="2494" y="531"/>
                  </a:lnTo>
                  <a:close/>
                  <a:moveTo>
                    <a:pt x="2493" y="561"/>
                  </a:moveTo>
                  <a:lnTo>
                    <a:pt x="2492" y="564"/>
                  </a:lnTo>
                  <a:lnTo>
                    <a:pt x="2491" y="570"/>
                  </a:lnTo>
                  <a:lnTo>
                    <a:pt x="2489" y="575"/>
                  </a:lnTo>
                  <a:lnTo>
                    <a:pt x="2489" y="577"/>
                  </a:lnTo>
                  <a:lnTo>
                    <a:pt x="2485" y="576"/>
                  </a:lnTo>
                  <a:lnTo>
                    <a:pt x="2485" y="574"/>
                  </a:lnTo>
                  <a:lnTo>
                    <a:pt x="2487" y="569"/>
                  </a:lnTo>
                  <a:lnTo>
                    <a:pt x="2488" y="564"/>
                  </a:lnTo>
                  <a:lnTo>
                    <a:pt x="2489" y="560"/>
                  </a:lnTo>
                  <a:lnTo>
                    <a:pt x="2493" y="561"/>
                  </a:lnTo>
                  <a:close/>
                  <a:moveTo>
                    <a:pt x="2484" y="589"/>
                  </a:moveTo>
                  <a:lnTo>
                    <a:pt x="2484" y="590"/>
                  </a:lnTo>
                  <a:lnTo>
                    <a:pt x="2481" y="595"/>
                  </a:lnTo>
                  <a:lnTo>
                    <a:pt x="2478" y="599"/>
                  </a:lnTo>
                  <a:lnTo>
                    <a:pt x="2476" y="604"/>
                  </a:lnTo>
                  <a:lnTo>
                    <a:pt x="2475" y="604"/>
                  </a:lnTo>
                  <a:lnTo>
                    <a:pt x="2472" y="601"/>
                  </a:lnTo>
                  <a:lnTo>
                    <a:pt x="2472" y="601"/>
                  </a:lnTo>
                  <a:lnTo>
                    <a:pt x="2475" y="597"/>
                  </a:lnTo>
                  <a:lnTo>
                    <a:pt x="2477" y="593"/>
                  </a:lnTo>
                  <a:lnTo>
                    <a:pt x="2480" y="588"/>
                  </a:lnTo>
                  <a:lnTo>
                    <a:pt x="2480" y="587"/>
                  </a:lnTo>
                  <a:lnTo>
                    <a:pt x="2484" y="589"/>
                  </a:lnTo>
                  <a:close/>
                  <a:moveTo>
                    <a:pt x="2468" y="614"/>
                  </a:moveTo>
                  <a:lnTo>
                    <a:pt x="2462" y="620"/>
                  </a:lnTo>
                  <a:lnTo>
                    <a:pt x="2456" y="626"/>
                  </a:lnTo>
                  <a:lnTo>
                    <a:pt x="2453" y="623"/>
                  </a:lnTo>
                  <a:lnTo>
                    <a:pt x="2459" y="617"/>
                  </a:lnTo>
                  <a:lnTo>
                    <a:pt x="2465" y="611"/>
                  </a:lnTo>
                  <a:lnTo>
                    <a:pt x="2468" y="614"/>
                  </a:lnTo>
                  <a:close/>
                  <a:moveTo>
                    <a:pt x="2445" y="634"/>
                  </a:moveTo>
                  <a:lnTo>
                    <a:pt x="2441" y="636"/>
                  </a:lnTo>
                  <a:lnTo>
                    <a:pt x="2437" y="639"/>
                  </a:lnTo>
                  <a:lnTo>
                    <a:pt x="2432" y="641"/>
                  </a:lnTo>
                  <a:lnTo>
                    <a:pt x="2430" y="642"/>
                  </a:lnTo>
                  <a:lnTo>
                    <a:pt x="2429" y="638"/>
                  </a:lnTo>
                  <a:lnTo>
                    <a:pt x="2430" y="638"/>
                  </a:lnTo>
                  <a:lnTo>
                    <a:pt x="2435" y="635"/>
                  </a:lnTo>
                  <a:lnTo>
                    <a:pt x="2439" y="633"/>
                  </a:lnTo>
                  <a:lnTo>
                    <a:pt x="2443" y="630"/>
                  </a:lnTo>
                  <a:lnTo>
                    <a:pt x="2445" y="634"/>
                  </a:lnTo>
                  <a:close/>
                  <a:moveTo>
                    <a:pt x="2418" y="647"/>
                  </a:moveTo>
                  <a:lnTo>
                    <a:pt x="2417" y="647"/>
                  </a:lnTo>
                  <a:lnTo>
                    <a:pt x="2412" y="649"/>
                  </a:lnTo>
                  <a:lnTo>
                    <a:pt x="2407" y="650"/>
                  </a:lnTo>
                  <a:lnTo>
                    <a:pt x="2402" y="651"/>
                  </a:lnTo>
                  <a:lnTo>
                    <a:pt x="2401" y="647"/>
                  </a:lnTo>
                  <a:lnTo>
                    <a:pt x="2406" y="646"/>
                  </a:lnTo>
                  <a:lnTo>
                    <a:pt x="2411" y="645"/>
                  </a:lnTo>
                  <a:lnTo>
                    <a:pt x="2416" y="643"/>
                  </a:lnTo>
                  <a:lnTo>
                    <a:pt x="2417" y="643"/>
                  </a:lnTo>
                  <a:lnTo>
                    <a:pt x="2418" y="647"/>
                  </a:lnTo>
                  <a:close/>
                  <a:moveTo>
                    <a:pt x="2389" y="652"/>
                  </a:moveTo>
                  <a:lnTo>
                    <a:pt x="2384" y="652"/>
                  </a:lnTo>
                  <a:lnTo>
                    <a:pt x="2372" y="652"/>
                  </a:lnTo>
                  <a:lnTo>
                    <a:pt x="2372" y="648"/>
                  </a:lnTo>
                  <a:lnTo>
                    <a:pt x="2384" y="648"/>
                  </a:lnTo>
                  <a:lnTo>
                    <a:pt x="2389" y="648"/>
                  </a:lnTo>
                  <a:lnTo>
                    <a:pt x="2389" y="652"/>
                  </a:lnTo>
                  <a:close/>
                  <a:moveTo>
                    <a:pt x="2360" y="652"/>
                  </a:moveTo>
                  <a:lnTo>
                    <a:pt x="2343" y="652"/>
                  </a:lnTo>
                  <a:lnTo>
                    <a:pt x="2343" y="648"/>
                  </a:lnTo>
                  <a:lnTo>
                    <a:pt x="2360" y="648"/>
                  </a:lnTo>
                  <a:lnTo>
                    <a:pt x="2360" y="652"/>
                  </a:lnTo>
                  <a:close/>
                  <a:moveTo>
                    <a:pt x="2330" y="652"/>
                  </a:moveTo>
                  <a:lnTo>
                    <a:pt x="2313" y="652"/>
                  </a:lnTo>
                  <a:lnTo>
                    <a:pt x="2313" y="648"/>
                  </a:lnTo>
                  <a:lnTo>
                    <a:pt x="2330" y="648"/>
                  </a:lnTo>
                  <a:lnTo>
                    <a:pt x="2330" y="652"/>
                  </a:lnTo>
                  <a:close/>
                  <a:moveTo>
                    <a:pt x="2301" y="652"/>
                  </a:moveTo>
                  <a:lnTo>
                    <a:pt x="2284" y="652"/>
                  </a:lnTo>
                  <a:lnTo>
                    <a:pt x="2284" y="648"/>
                  </a:lnTo>
                  <a:lnTo>
                    <a:pt x="2301" y="648"/>
                  </a:lnTo>
                  <a:lnTo>
                    <a:pt x="2301" y="652"/>
                  </a:lnTo>
                  <a:close/>
                  <a:moveTo>
                    <a:pt x="2272" y="652"/>
                  </a:moveTo>
                  <a:lnTo>
                    <a:pt x="2255" y="652"/>
                  </a:lnTo>
                  <a:lnTo>
                    <a:pt x="2255" y="648"/>
                  </a:lnTo>
                  <a:lnTo>
                    <a:pt x="2272" y="648"/>
                  </a:lnTo>
                  <a:lnTo>
                    <a:pt x="2272" y="652"/>
                  </a:lnTo>
                  <a:close/>
                  <a:moveTo>
                    <a:pt x="2242" y="652"/>
                  </a:moveTo>
                  <a:lnTo>
                    <a:pt x="2225" y="652"/>
                  </a:lnTo>
                  <a:lnTo>
                    <a:pt x="2225" y="648"/>
                  </a:lnTo>
                  <a:lnTo>
                    <a:pt x="2242" y="648"/>
                  </a:lnTo>
                  <a:lnTo>
                    <a:pt x="2242" y="652"/>
                  </a:lnTo>
                  <a:close/>
                  <a:moveTo>
                    <a:pt x="2213" y="652"/>
                  </a:moveTo>
                  <a:lnTo>
                    <a:pt x="2196" y="652"/>
                  </a:lnTo>
                  <a:lnTo>
                    <a:pt x="2196" y="648"/>
                  </a:lnTo>
                  <a:lnTo>
                    <a:pt x="2213" y="648"/>
                  </a:lnTo>
                  <a:lnTo>
                    <a:pt x="2213" y="652"/>
                  </a:lnTo>
                  <a:close/>
                  <a:moveTo>
                    <a:pt x="2183" y="652"/>
                  </a:moveTo>
                  <a:lnTo>
                    <a:pt x="2167" y="652"/>
                  </a:lnTo>
                  <a:lnTo>
                    <a:pt x="2167" y="648"/>
                  </a:lnTo>
                  <a:lnTo>
                    <a:pt x="2183" y="648"/>
                  </a:lnTo>
                  <a:lnTo>
                    <a:pt x="2183" y="652"/>
                  </a:lnTo>
                  <a:close/>
                  <a:moveTo>
                    <a:pt x="2154" y="652"/>
                  </a:moveTo>
                  <a:lnTo>
                    <a:pt x="2137" y="652"/>
                  </a:lnTo>
                  <a:lnTo>
                    <a:pt x="2137" y="648"/>
                  </a:lnTo>
                  <a:lnTo>
                    <a:pt x="2154" y="648"/>
                  </a:lnTo>
                  <a:lnTo>
                    <a:pt x="2154" y="652"/>
                  </a:lnTo>
                  <a:close/>
                  <a:moveTo>
                    <a:pt x="2125" y="652"/>
                  </a:moveTo>
                  <a:lnTo>
                    <a:pt x="2108" y="652"/>
                  </a:lnTo>
                  <a:lnTo>
                    <a:pt x="2108" y="648"/>
                  </a:lnTo>
                  <a:lnTo>
                    <a:pt x="2125" y="648"/>
                  </a:lnTo>
                  <a:lnTo>
                    <a:pt x="2125" y="652"/>
                  </a:lnTo>
                  <a:close/>
                  <a:moveTo>
                    <a:pt x="2095" y="652"/>
                  </a:moveTo>
                  <a:lnTo>
                    <a:pt x="2079" y="652"/>
                  </a:lnTo>
                  <a:lnTo>
                    <a:pt x="2079" y="648"/>
                  </a:lnTo>
                  <a:lnTo>
                    <a:pt x="2095" y="648"/>
                  </a:lnTo>
                  <a:lnTo>
                    <a:pt x="2095" y="652"/>
                  </a:lnTo>
                  <a:close/>
                  <a:moveTo>
                    <a:pt x="2066" y="652"/>
                  </a:moveTo>
                  <a:lnTo>
                    <a:pt x="2049" y="652"/>
                  </a:lnTo>
                  <a:lnTo>
                    <a:pt x="2049" y="648"/>
                  </a:lnTo>
                  <a:lnTo>
                    <a:pt x="2066" y="648"/>
                  </a:lnTo>
                  <a:lnTo>
                    <a:pt x="2066" y="652"/>
                  </a:lnTo>
                  <a:close/>
                  <a:moveTo>
                    <a:pt x="2037" y="652"/>
                  </a:moveTo>
                  <a:lnTo>
                    <a:pt x="2020" y="652"/>
                  </a:lnTo>
                  <a:lnTo>
                    <a:pt x="2020" y="648"/>
                  </a:lnTo>
                  <a:lnTo>
                    <a:pt x="2037" y="648"/>
                  </a:lnTo>
                  <a:lnTo>
                    <a:pt x="2037" y="652"/>
                  </a:lnTo>
                  <a:close/>
                  <a:moveTo>
                    <a:pt x="2007" y="652"/>
                  </a:moveTo>
                  <a:lnTo>
                    <a:pt x="1990" y="652"/>
                  </a:lnTo>
                  <a:lnTo>
                    <a:pt x="1990" y="648"/>
                  </a:lnTo>
                  <a:lnTo>
                    <a:pt x="2007" y="648"/>
                  </a:lnTo>
                  <a:lnTo>
                    <a:pt x="2007" y="652"/>
                  </a:lnTo>
                  <a:close/>
                  <a:moveTo>
                    <a:pt x="1978" y="652"/>
                  </a:moveTo>
                  <a:lnTo>
                    <a:pt x="1961" y="652"/>
                  </a:lnTo>
                  <a:lnTo>
                    <a:pt x="1961" y="648"/>
                  </a:lnTo>
                  <a:lnTo>
                    <a:pt x="1978" y="648"/>
                  </a:lnTo>
                  <a:lnTo>
                    <a:pt x="1978" y="652"/>
                  </a:lnTo>
                  <a:close/>
                  <a:moveTo>
                    <a:pt x="1948" y="652"/>
                  </a:moveTo>
                  <a:lnTo>
                    <a:pt x="1932" y="652"/>
                  </a:lnTo>
                  <a:lnTo>
                    <a:pt x="1932" y="648"/>
                  </a:lnTo>
                  <a:lnTo>
                    <a:pt x="1948" y="648"/>
                  </a:lnTo>
                  <a:lnTo>
                    <a:pt x="1948" y="652"/>
                  </a:lnTo>
                  <a:close/>
                  <a:moveTo>
                    <a:pt x="1919" y="652"/>
                  </a:moveTo>
                  <a:lnTo>
                    <a:pt x="1902" y="652"/>
                  </a:lnTo>
                  <a:lnTo>
                    <a:pt x="1902" y="648"/>
                  </a:lnTo>
                  <a:lnTo>
                    <a:pt x="1919" y="648"/>
                  </a:lnTo>
                  <a:lnTo>
                    <a:pt x="1919" y="652"/>
                  </a:lnTo>
                  <a:close/>
                  <a:moveTo>
                    <a:pt x="1890" y="652"/>
                  </a:moveTo>
                  <a:lnTo>
                    <a:pt x="1873" y="652"/>
                  </a:lnTo>
                  <a:lnTo>
                    <a:pt x="1873" y="648"/>
                  </a:lnTo>
                  <a:lnTo>
                    <a:pt x="1890" y="648"/>
                  </a:lnTo>
                  <a:lnTo>
                    <a:pt x="1890" y="652"/>
                  </a:lnTo>
                  <a:close/>
                  <a:moveTo>
                    <a:pt x="1860" y="652"/>
                  </a:moveTo>
                  <a:lnTo>
                    <a:pt x="1844" y="652"/>
                  </a:lnTo>
                  <a:lnTo>
                    <a:pt x="1844" y="648"/>
                  </a:lnTo>
                  <a:lnTo>
                    <a:pt x="1860" y="648"/>
                  </a:lnTo>
                  <a:lnTo>
                    <a:pt x="1860" y="652"/>
                  </a:lnTo>
                  <a:close/>
                  <a:moveTo>
                    <a:pt x="1831" y="652"/>
                  </a:moveTo>
                  <a:lnTo>
                    <a:pt x="1814" y="652"/>
                  </a:lnTo>
                  <a:lnTo>
                    <a:pt x="1814" y="648"/>
                  </a:lnTo>
                  <a:lnTo>
                    <a:pt x="1831" y="648"/>
                  </a:lnTo>
                  <a:lnTo>
                    <a:pt x="1831" y="652"/>
                  </a:lnTo>
                  <a:close/>
                  <a:moveTo>
                    <a:pt x="1802" y="652"/>
                  </a:moveTo>
                  <a:lnTo>
                    <a:pt x="1785" y="652"/>
                  </a:lnTo>
                  <a:lnTo>
                    <a:pt x="1785" y="648"/>
                  </a:lnTo>
                  <a:lnTo>
                    <a:pt x="1802" y="648"/>
                  </a:lnTo>
                  <a:lnTo>
                    <a:pt x="1802" y="652"/>
                  </a:lnTo>
                  <a:close/>
                  <a:moveTo>
                    <a:pt x="1772" y="652"/>
                  </a:moveTo>
                  <a:lnTo>
                    <a:pt x="1755" y="652"/>
                  </a:lnTo>
                  <a:lnTo>
                    <a:pt x="1755" y="648"/>
                  </a:lnTo>
                  <a:lnTo>
                    <a:pt x="1772" y="648"/>
                  </a:lnTo>
                  <a:lnTo>
                    <a:pt x="1772" y="652"/>
                  </a:lnTo>
                  <a:close/>
                  <a:moveTo>
                    <a:pt x="1743" y="652"/>
                  </a:moveTo>
                  <a:lnTo>
                    <a:pt x="1726" y="652"/>
                  </a:lnTo>
                  <a:lnTo>
                    <a:pt x="1726" y="648"/>
                  </a:lnTo>
                  <a:lnTo>
                    <a:pt x="1743" y="648"/>
                  </a:lnTo>
                  <a:lnTo>
                    <a:pt x="1743" y="652"/>
                  </a:lnTo>
                  <a:close/>
                  <a:moveTo>
                    <a:pt x="1714" y="652"/>
                  </a:moveTo>
                  <a:lnTo>
                    <a:pt x="1697" y="652"/>
                  </a:lnTo>
                  <a:lnTo>
                    <a:pt x="1697" y="648"/>
                  </a:lnTo>
                  <a:lnTo>
                    <a:pt x="1714" y="648"/>
                  </a:lnTo>
                  <a:lnTo>
                    <a:pt x="1714" y="652"/>
                  </a:lnTo>
                  <a:close/>
                  <a:moveTo>
                    <a:pt x="1684" y="652"/>
                  </a:moveTo>
                  <a:lnTo>
                    <a:pt x="1667" y="652"/>
                  </a:lnTo>
                  <a:lnTo>
                    <a:pt x="1667" y="648"/>
                  </a:lnTo>
                  <a:lnTo>
                    <a:pt x="1684" y="648"/>
                  </a:lnTo>
                  <a:lnTo>
                    <a:pt x="1684" y="652"/>
                  </a:lnTo>
                  <a:close/>
                  <a:moveTo>
                    <a:pt x="1655" y="652"/>
                  </a:moveTo>
                  <a:lnTo>
                    <a:pt x="1638" y="652"/>
                  </a:lnTo>
                  <a:lnTo>
                    <a:pt x="1638" y="648"/>
                  </a:lnTo>
                  <a:lnTo>
                    <a:pt x="1655" y="648"/>
                  </a:lnTo>
                  <a:lnTo>
                    <a:pt x="1655" y="652"/>
                  </a:lnTo>
                  <a:close/>
                  <a:moveTo>
                    <a:pt x="1625" y="652"/>
                  </a:moveTo>
                  <a:lnTo>
                    <a:pt x="1609" y="652"/>
                  </a:lnTo>
                  <a:lnTo>
                    <a:pt x="1609" y="648"/>
                  </a:lnTo>
                  <a:lnTo>
                    <a:pt x="1625" y="648"/>
                  </a:lnTo>
                  <a:lnTo>
                    <a:pt x="1625" y="652"/>
                  </a:lnTo>
                  <a:close/>
                  <a:moveTo>
                    <a:pt x="1596" y="652"/>
                  </a:moveTo>
                  <a:lnTo>
                    <a:pt x="1579" y="652"/>
                  </a:lnTo>
                  <a:lnTo>
                    <a:pt x="1579" y="648"/>
                  </a:lnTo>
                  <a:lnTo>
                    <a:pt x="1596" y="648"/>
                  </a:lnTo>
                  <a:lnTo>
                    <a:pt x="1596" y="652"/>
                  </a:lnTo>
                  <a:close/>
                  <a:moveTo>
                    <a:pt x="1567" y="652"/>
                  </a:moveTo>
                  <a:lnTo>
                    <a:pt x="1550" y="652"/>
                  </a:lnTo>
                  <a:lnTo>
                    <a:pt x="1550" y="648"/>
                  </a:lnTo>
                  <a:lnTo>
                    <a:pt x="1567" y="648"/>
                  </a:lnTo>
                  <a:lnTo>
                    <a:pt x="1567" y="652"/>
                  </a:lnTo>
                  <a:close/>
                  <a:moveTo>
                    <a:pt x="1537" y="652"/>
                  </a:moveTo>
                  <a:lnTo>
                    <a:pt x="1521" y="652"/>
                  </a:lnTo>
                  <a:lnTo>
                    <a:pt x="1521" y="648"/>
                  </a:lnTo>
                  <a:lnTo>
                    <a:pt x="1537" y="648"/>
                  </a:lnTo>
                  <a:lnTo>
                    <a:pt x="1537" y="652"/>
                  </a:lnTo>
                  <a:close/>
                  <a:moveTo>
                    <a:pt x="1508" y="652"/>
                  </a:moveTo>
                  <a:lnTo>
                    <a:pt x="1491" y="652"/>
                  </a:lnTo>
                  <a:lnTo>
                    <a:pt x="1491" y="648"/>
                  </a:lnTo>
                  <a:lnTo>
                    <a:pt x="1508" y="648"/>
                  </a:lnTo>
                  <a:lnTo>
                    <a:pt x="1508" y="652"/>
                  </a:lnTo>
                  <a:close/>
                  <a:moveTo>
                    <a:pt x="1479" y="652"/>
                  </a:moveTo>
                  <a:lnTo>
                    <a:pt x="1462" y="652"/>
                  </a:lnTo>
                  <a:lnTo>
                    <a:pt x="1462" y="648"/>
                  </a:lnTo>
                  <a:lnTo>
                    <a:pt x="1479" y="648"/>
                  </a:lnTo>
                  <a:lnTo>
                    <a:pt x="1479" y="652"/>
                  </a:lnTo>
                  <a:close/>
                  <a:moveTo>
                    <a:pt x="1449" y="652"/>
                  </a:moveTo>
                  <a:lnTo>
                    <a:pt x="1432" y="652"/>
                  </a:lnTo>
                  <a:lnTo>
                    <a:pt x="1432" y="648"/>
                  </a:lnTo>
                  <a:lnTo>
                    <a:pt x="1449" y="648"/>
                  </a:lnTo>
                  <a:lnTo>
                    <a:pt x="1449" y="652"/>
                  </a:lnTo>
                  <a:close/>
                  <a:moveTo>
                    <a:pt x="1420" y="652"/>
                  </a:moveTo>
                  <a:lnTo>
                    <a:pt x="1403" y="652"/>
                  </a:lnTo>
                  <a:lnTo>
                    <a:pt x="1403" y="648"/>
                  </a:lnTo>
                  <a:lnTo>
                    <a:pt x="1420" y="648"/>
                  </a:lnTo>
                  <a:lnTo>
                    <a:pt x="1420" y="652"/>
                  </a:lnTo>
                  <a:close/>
                  <a:moveTo>
                    <a:pt x="1390" y="652"/>
                  </a:moveTo>
                  <a:lnTo>
                    <a:pt x="1374" y="652"/>
                  </a:lnTo>
                  <a:lnTo>
                    <a:pt x="1374" y="648"/>
                  </a:lnTo>
                  <a:lnTo>
                    <a:pt x="1390" y="648"/>
                  </a:lnTo>
                  <a:lnTo>
                    <a:pt x="1390" y="652"/>
                  </a:lnTo>
                  <a:close/>
                  <a:moveTo>
                    <a:pt x="1361" y="652"/>
                  </a:moveTo>
                  <a:lnTo>
                    <a:pt x="1344" y="652"/>
                  </a:lnTo>
                  <a:lnTo>
                    <a:pt x="1344" y="648"/>
                  </a:lnTo>
                  <a:lnTo>
                    <a:pt x="1361" y="648"/>
                  </a:lnTo>
                  <a:lnTo>
                    <a:pt x="1361" y="652"/>
                  </a:lnTo>
                  <a:close/>
                  <a:moveTo>
                    <a:pt x="1332" y="652"/>
                  </a:moveTo>
                  <a:lnTo>
                    <a:pt x="1315" y="652"/>
                  </a:lnTo>
                  <a:lnTo>
                    <a:pt x="1315" y="648"/>
                  </a:lnTo>
                  <a:lnTo>
                    <a:pt x="1332" y="648"/>
                  </a:lnTo>
                  <a:lnTo>
                    <a:pt x="1332" y="652"/>
                  </a:lnTo>
                  <a:close/>
                  <a:moveTo>
                    <a:pt x="1302" y="652"/>
                  </a:moveTo>
                  <a:lnTo>
                    <a:pt x="1286" y="652"/>
                  </a:lnTo>
                  <a:lnTo>
                    <a:pt x="1286" y="648"/>
                  </a:lnTo>
                  <a:lnTo>
                    <a:pt x="1302" y="648"/>
                  </a:lnTo>
                  <a:lnTo>
                    <a:pt x="1302" y="652"/>
                  </a:lnTo>
                  <a:close/>
                  <a:moveTo>
                    <a:pt x="1273" y="652"/>
                  </a:moveTo>
                  <a:lnTo>
                    <a:pt x="1256" y="652"/>
                  </a:lnTo>
                  <a:lnTo>
                    <a:pt x="1256" y="648"/>
                  </a:lnTo>
                  <a:lnTo>
                    <a:pt x="1273" y="648"/>
                  </a:lnTo>
                  <a:lnTo>
                    <a:pt x="1273" y="652"/>
                  </a:lnTo>
                  <a:close/>
                  <a:moveTo>
                    <a:pt x="1244" y="652"/>
                  </a:moveTo>
                  <a:lnTo>
                    <a:pt x="1227" y="652"/>
                  </a:lnTo>
                  <a:lnTo>
                    <a:pt x="1227" y="648"/>
                  </a:lnTo>
                  <a:lnTo>
                    <a:pt x="1244" y="648"/>
                  </a:lnTo>
                  <a:lnTo>
                    <a:pt x="1244" y="652"/>
                  </a:lnTo>
                  <a:close/>
                  <a:moveTo>
                    <a:pt x="1214" y="652"/>
                  </a:moveTo>
                  <a:lnTo>
                    <a:pt x="1197" y="652"/>
                  </a:lnTo>
                  <a:lnTo>
                    <a:pt x="1197" y="648"/>
                  </a:lnTo>
                  <a:lnTo>
                    <a:pt x="1214" y="648"/>
                  </a:lnTo>
                  <a:lnTo>
                    <a:pt x="1214" y="652"/>
                  </a:lnTo>
                  <a:close/>
                  <a:moveTo>
                    <a:pt x="1185" y="652"/>
                  </a:moveTo>
                  <a:lnTo>
                    <a:pt x="1168" y="652"/>
                  </a:lnTo>
                  <a:lnTo>
                    <a:pt x="1168" y="648"/>
                  </a:lnTo>
                  <a:lnTo>
                    <a:pt x="1185" y="648"/>
                  </a:lnTo>
                  <a:lnTo>
                    <a:pt x="1185" y="652"/>
                  </a:lnTo>
                  <a:close/>
                  <a:moveTo>
                    <a:pt x="1156" y="652"/>
                  </a:moveTo>
                  <a:lnTo>
                    <a:pt x="1139" y="652"/>
                  </a:lnTo>
                  <a:lnTo>
                    <a:pt x="1139" y="648"/>
                  </a:lnTo>
                  <a:lnTo>
                    <a:pt x="1156" y="648"/>
                  </a:lnTo>
                  <a:lnTo>
                    <a:pt x="1156" y="652"/>
                  </a:lnTo>
                  <a:close/>
                  <a:moveTo>
                    <a:pt x="1126" y="652"/>
                  </a:moveTo>
                  <a:lnTo>
                    <a:pt x="1109" y="652"/>
                  </a:lnTo>
                  <a:lnTo>
                    <a:pt x="1109" y="648"/>
                  </a:lnTo>
                  <a:lnTo>
                    <a:pt x="1126" y="648"/>
                  </a:lnTo>
                  <a:lnTo>
                    <a:pt x="1126" y="652"/>
                  </a:lnTo>
                  <a:close/>
                  <a:moveTo>
                    <a:pt x="1097" y="652"/>
                  </a:moveTo>
                  <a:lnTo>
                    <a:pt x="1080" y="652"/>
                  </a:lnTo>
                  <a:lnTo>
                    <a:pt x="1080" y="648"/>
                  </a:lnTo>
                  <a:lnTo>
                    <a:pt x="1097" y="648"/>
                  </a:lnTo>
                  <a:lnTo>
                    <a:pt x="1097" y="652"/>
                  </a:lnTo>
                  <a:close/>
                  <a:moveTo>
                    <a:pt x="1067" y="652"/>
                  </a:moveTo>
                  <a:lnTo>
                    <a:pt x="1051" y="652"/>
                  </a:lnTo>
                  <a:lnTo>
                    <a:pt x="1051" y="648"/>
                  </a:lnTo>
                  <a:lnTo>
                    <a:pt x="1067" y="648"/>
                  </a:lnTo>
                  <a:lnTo>
                    <a:pt x="1067" y="652"/>
                  </a:lnTo>
                  <a:close/>
                  <a:moveTo>
                    <a:pt x="1038" y="652"/>
                  </a:moveTo>
                  <a:lnTo>
                    <a:pt x="1021" y="652"/>
                  </a:lnTo>
                  <a:lnTo>
                    <a:pt x="1021" y="648"/>
                  </a:lnTo>
                  <a:lnTo>
                    <a:pt x="1038" y="648"/>
                  </a:lnTo>
                  <a:lnTo>
                    <a:pt x="1038" y="652"/>
                  </a:lnTo>
                  <a:close/>
                  <a:moveTo>
                    <a:pt x="1009" y="652"/>
                  </a:moveTo>
                  <a:lnTo>
                    <a:pt x="992" y="652"/>
                  </a:lnTo>
                  <a:lnTo>
                    <a:pt x="992" y="648"/>
                  </a:lnTo>
                  <a:lnTo>
                    <a:pt x="1009" y="648"/>
                  </a:lnTo>
                  <a:lnTo>
                    <a:pt x="1009" y="652"/>
                  </a:lnTo>
                  <a:close/>
                  <a:moveTo>
                    <a:pt x="979" y="652"/>
                  </a:moveTo>
                  <a:lnTo>
                    <a:pt x="963" y="652"/>
                  </a:lnTo>
                  <a:lnTo>
                    <a:pt x="963" y="648"/>
                  </a:lnTo>
                  <a:lnTo>
                    <a:pt x="979" y="648"/>
                  </a:lnTo>
                  <a:lnTo>
                    <a:pt x="979" y="652"/>
                  </a:lnTo>
                  <a:close/>
                  <a:moveTo>
                    <a:pt x="950" y="652"/>
                  </a:moveTo>
                  <a:lnTo>
                    <a:pt x="933" y="652"/>
                  </a:lnTo>
                  <a:lnTo>
                    <a:pt x="933" y="648"/>
                  </a:lnTo>
                  <a:lnTo>
                    <a:pt x="950" y="648"/>
                  </a:lnTo>
                  <a:lnTo>
                    <a:pt x="950" y="652"/>
                  </a:lnTo>
                  <a:close/>
                  <a:moveTo>
                    <a:pt x="921" y="652"/>
                  </a:moveTo>
                  <a:lnTo>
                    <a:pt x="904" y="652"/>
                  </a:lnTo>
                  <a:lnTo>
                    <a:pt x="904" y="648"/>
                  </a:lnTo>
                  <a:lnTo>
                    <a:pt x="921" y="648"/>
                  </a:lnTo>
                  <a:lnTo>
                    <a:pt x="921" y="652"/>
                  </a:lnTo>
                  <a:close/>
                  <a:moveTo>
                    <a:pt x="891" y="652"/>
                  </a:moveTo>
                  <a:lnTo>
                    <a:pt x="874" y="652"/>
                  </a:lnTo>
                  <a:lnTo>
                    <a:pt x="874" y="648"/>
                  </a:lnTo>
                  <a:lnTo>
                    <a:pt x="891" y="648"/>
                  </a:lnTo>
                  <a:lnTo>
                    <a:pt x="891" y="652"/>
                  </a:lnTo>
                  <a:close/>
                  <a:moveTo>
                    <a:pt x="862" y="652"/>
                  </a:moveTo>
                  <a:lnTo>
                    <a:pt x="845" y="652"/>
                  </a:lnTo>
                  <a:lnTo>
                    <a:pt x="845" y="648"/>
                  </a:lnTo>
                  <a:lnTo>
                    <a:pt x="862" y="648"/>
                  </a:lnTo>
                  <a:lnTo>
                    <a:pt x="862" y="652"/>
                  </a:lnTo>
                  <a:close/>
                  <a:moveTo>
                    <a:pt x="832" y="652"/>
                  </a:moveTo>
                  <a:lnTo>
                    <a:pt x="816" y="652"/>
                  </a:lnTo>
                  <a:lnTo>
                    <a:pt x="816" y="648"/>
                  </a:lnTo>
                  <a:lnTo>
                    <a:pt x="832" y="648"/>
                  </a:lnTo>
                  <a:lnTo>
                    <a:pt x="832" y="652"/>
                  </a:lnTo>
                  <a:close/>
                  <a:moveTo>
                    <a:pt x="803" y="652"/>
                  </a:moveTo>
                  <a:lnTo>
                    <a:pt x="786" y="652"/>
                  </a:lnTo>
                  <a:lnTo>
                    <a:pt x="786" y="648"/>
                  </a:lnTo>
                  <a:lnTo>
                    <a:pt x="803" y="648"/>
                  </a:lnTo>
                  <a:lnTo>
                    <a:pt x="803" y="652"/>
                  </a:lnTo>
                  <a:close/>
                  <a:moveTo>
                    <a:pt x="774" y="652"/>
                  </a:moveTo>
                  <a:lnTo>
                    <a:pt x="757" y="652"/>
                  </a:lnTo>
                  <a:lnTo>
                    <a:pt x="757" y="648"/>
                  </a:lnTo>
                  <a:lnTo>
                    <a:pt x="774" y="648"/>
                  </a:lnTo>
                  <a:lnTo>
                    <a:pt x="774" y="652"/>
                  </a:lnTo>
                  <a:close/>
                  <a:moveTo>
                    <a:pt x="744" y="652"/>
                  </a:moveTo>
                  <a:lnTo>
                    <a:pt x="728" y="652"/>
                  </a:lnTo>
                  <a:lnTo>
                    <a:pt x="728" y="648"/>
                  </a:lnTo>
                  <a:lnTo>
                    <a:pt x="744" y="648"/>
                  </a:lnTo>
                  <a:lnTo>
                    <a:pt x="744" y="652"/>
                  </a:lnTo>
                  <a:close/>
                  <a:moveTo>
                    <a:pt x="715" y="652"/>
                  </a:moveTo>
                  <a:lnTo>
                    <a:pt x="698" y="652"/>
                  </a:lnTo>
                  <a:lnTo>
                    <a:pt x="698" y="648"/>
                  </a:lnTo>
                  <a:lnTo>
                    <a:pt x="715" y="648"/>
                  </a:lnTo>
                  <a:lnTo>
                    <a:pt x="715" y="652"/>
                  </a:lnTo>
                  <a:close/>
                  <a:moveTo>
                    <a:pt x="686" y="652"/>
                  </a:moveTo>
                  <a:lnTo>
                    <a:pt x="669" y="652"/>
                  </a:lnTo>
                  <a:lnTo>
                    <a:pt x="669" y="648"/>
                  </a:lnTo>
                  <a:lnTo>
                    <a:pt x="686" y="648"/>
                  </a:lnTo>
                  <a:lnTo>
                    <a:pt x="686" y="652"/>
                  </a:lnTo>
                  <a:close/>
                  <a:moveTo>
                    <a:pt x="656" y="652"/>
                  </a:moveTo>
                  <a:lnTo>
                    <a:pt x="639" y="652"/>
                  </a:lnTo>
                  <a:lnTo>
                    <a:pt x="639" y="648"/>
                  </a:lnTo>
                  <a:lnTo>
                    <a:pt x="656" y="648"/>
                  </a:lnTo>
                  <a:lnTo>
                    <a:pt x="656" y="652"/>
                  </a:lnTo>
                  <a:close/>
                  <a:moveTo>
                    <a:pt x="627" y="652"/>
                  </a:moveTo>
                  <a:lnTo>
                    <a:pt x="610" y="652"/>
                  </a:lnTo>
                  <a:lnTo>
                    <a:pt x="610" y="648"/>
                  </a:lnTo>
                  <a:lnTo>
                    <a:pt x="627" y="648"/>
                  </a:lnTo>
                  <a:lnTo>
                    <a:pt x="627" y="652"/>
                  </a:lnTo>
                  <a:close/>
                  <a:moveTo>
                    <a:pt x="598" y="652"/>
                  </a:moveTo>
                  <a:lnTo>
                    <a:pt x="581" y="652"/>
                  </a:lnTo>
                  <a:lnTo>
                    <a:pt x="581" y="648"/>
                  </a:lnTo>
                  <a:lnTo>
                    <a:pt x="598" y="648"/>
                  </a:lnTo>
                  <a:lnTo>
                    <a:pt x="598" y="652"/>
                  </a:lnTo>
                  <a:close/>
                  <a:moveTo>
                    <a:pt x="568" y="652"/>
                  </a:moveTo>
                  <a:lnTo>
                    <a:pt x="551" y="652"/>
                  </a:lnTo>
                  <a:lnTo>
                    <a:pt x="551" y="648"/>
                  </a:lnTo>
                  <a:lnTo>
                    <a:pt x="568" y="648"/>
                  </a:lnTo>
                  <a:lnTo>
                    <a:pt x="568" y="652"/>
                  </a:lnTo>
                  <a:close/>
                  <a:moveTo>
                    <a:pt x="539" y="652"/>
                  </a:moveTo>
                  <a:lnTo>
                    <a:pt x="522" y="652"/>
                  </a:lnTo>
                  <a:lnTo>
                    <a:pt x="522" y="648"/>
                  </a:lnTo>
                  <a:lnTo>
                    <a:pt x="539" y="648"/>
                  </a:lnTo>
                  <a:lnTo>
                    <a:pt x="539" y="652"/>
                  </a:lnTo>
                  <a:close/>
                  <a:moveTo>
                    <a:pt x="509" y="652"/>
                  </a:moveTo>
                  <a:lnTo>
                    <a:pt x="493" y="652"/>
                  </a:lnTo>
                  <a:lnTo>
                    <a:pt x="493" y="648"/>
                  </a:lnTo>
                  <a:lnTo>
                    <a:pt x="509" y="648"/>
                  </a:lnTo>
                  <a:lnTo>
                    <a:pt x="509" y="652"/>
                  </a:lnTo>
                  <a:close/>
                  <a:moveTo>
                    <a:pt x="480" y="652"/>
                  </a:moveTo>
                  <a:lnTo>
                    <a:pt x="463" y="652"/>
                  </a:lnTo>
                  <a:lnTo>
                    <a:pt x="463" y="648"/>
                  </a:lnTo>
                  <a:lnTo>
                    <a:pt x="480" y="648"/>
                  </a:lnTo>
                  <a:lnTo>
                    <a:pt x="480" y="652"/>
                  </a:lnTo>
                  <a:close/>
                  <a:moveTo>
                    <a:pt x="451" y="652"/>
                  </a:moveTo>
                  <a:lnTo>
                    <a:pt x="434" y="652"/>
                  </a:lnTo>
                  <a:lnTo>
                    <a:pt x="434" y="648"/>
                  </a:lnTo>
                  <a:lnTo>
                    <a:pt x="451" y="648"/>
                  </a:lnTo>
                  <a:lnTo>
                    <a:pt x="451" y="652"/>
                  </a:lnTo>
                  <a:close/>
                  <a:moveTo>
                    <a:pt x="421" y="652"/>
                  </a:moveTo>
                  <a:lnTo>
                    <a:pt x="405" y="652"/>
                  </a:lnTo>
                  <a:lnTo>
                    <a:pt x="405" y="648"/>
                  </a:lnTo>
                  <a:lnTo>
                    <a:pt x="421" y="648"/>
                  </a:lnTo>
                  <a:lnTo>
                    <a:pt x="421" y="652"/>
                  </a:lnTo>
                  <a:close/>
                  <a:moveTo>
                    <a:pt x="392" y="652"/>
                  </a:moveTo>
                  <a:lnTo>
                    <a:pt x="375" y="652"/>
                  </a:lnTo>
                  <a:lnTo>
                    <a:pt x="375" y="648"/>
                  </a:lnTo>
                  <a:lnTo>
                    <a:pt x="392" y="648"/>
                  </a:lnTo>
                  <a:lnTo>
                    <a:pt x="392" y="652"/>
                  </a:lnTo>
                  <a:close/>
                  <a:moveTo>
                    <a:pt x="363" y="652"/>
                  </a:moveTo>
                  <a:lnTo>
                    <a:pt x="346" y="652"/>
                  </a:lnTo>
                  <a:lnTo>
                    <a:pt x="346" y="648"/>
                  </a:lnTo>
                  <a:lnTo>
                    <a:pt x="363" y="648"/>
                  </a:lnTo>
                  <a:lnTo>
                    <a:pt x="363" y="652"/>
                  </a:lnTo>
                  <a:close/>
                  <a:moveTo>
                    <a:pt x="333" y="652"/>
                  </a:moveTo>
                  <a:lnTo>
                    <a:pt x="316" y="652"/>
                  </a:lnTo>
                  <a:lnTo>
                    <a:pt x="316" y="648"/>
                  </a:lnTo>
                  <a:lnTo>
                    <a:pt x="333" y="648"/>
                  </a:lnTo>
                  <a:lnTo>
                    <a:pt x="333" y="652"/>
                  </a:lnTo>
                  <a:close/>
                  <a:moveTo>
                    <a:pt x="304" y="652"/>
                  </a:moveTo>
                  <a:lnTo>
                    <a:pt x="287" y="652"/>
                  </a:lnTo>
                  <a:lnTo>
                    <a:pt x="287" y="648"/>
                  </a:lnTo>
                  <a:lnTo>
                    <a:pt x="304" y="648"/>
                  </a:lnTo>
                  <a:lnTo>
                    <a:pt x="304" y="652"/>
                  </a:lnTo>
                  <a:close/>
                  <a:moveTo>
                    <a:pt x="274" y="652"/>
                  </a:moveTo>
                  <a:lnTo>
                    <a:pt x="258" y="652"/>
                  </a:lnTo>
                  <a:lnTo>
                    <a:pt x="258" y="648"/>
                  </a:lnTo>
                  <a:lnTo>
                    <a:pt x="274" y="648"/>
                  </a:lnTo>
                  <a:lnTo>
                    <a:pt x="274" y="652"/>
                  </a:lnTo>
                  <a:close/>
                  <a:moveTo>
                    <a:pt x="245" y="652"/>
                  </a:moveTo>
                  <a:lnTo>
                    <a:pt x="228" y="652"/>
                  </a:lnTo>
                  <a:lnTo>
                    <a:pt x="228" y="648"/>
                  </a:lnTo>
                  <a:lnTo>
                    <a:pt x="245" y="648"/>
                  </a:lnTo>
                  <a:lnTo>
                    <a:pt x="245" y="652"/>
                  </a:lnTo>
                  <a:close/>
                  <a:moveTo>
                    <a:pt x="216" y="652"/>
                  </a:moveTo>
                  <a:lnTo>
                    <a:pt x="199" y="652"/>
                  </a:lnTo>
                  <a:lnTo>
                    <a:pt x="199" y="648"/>
                  </a:lnTo>
                  <a:lnTo>
                    <a:pt x="216" y="648"/>
                  </a:lnTo>
                  <a:lnTo>
                    <a:pt x="216" y="652"/>
                  </a:lnTo>
                  <a:close/>
                  <a:moveTo>
                    <a:pt x="186" y="652"/>
                  </a:moveTo>
                  <a:lnTo>
                    <a:pt x="170" y="652"/>
                  </a:lnTo>
                  <a:lnTo>
                    <a:pt x="170" y="648"/>
                  </a:lnTo>
                  <a:lnTo>
                    <a:pt x="186" y="648"/>
                  </a:lnTo>
                  <a:lnTo>
                    <a:pt x="186" y="652"/>
                  </a:lnTo>
                  <a:close/>
                  <a:moveTo>
                    <a:pt x="157" y="652"/>
                  </a:moveTo>
                  <a:lnTo>
                    <a:pt x="140" y="652"/>
                  </a:lnTo>
                  <a:lnTo>
                    <a:pt x="140" y="648"/>
                  </a:lnTo>
                  <a:lnTo>
                    <a:pt x="157" y="648"/>
                  </a:lnTo>
                  <a:lnTo>
                    <a:pt x="157" y="652"/>
                  </a:lnTo>
                  <a:close/>
                  <a:moveTo>
                    <a:pt x="128" y="652"/>
                  </a:moveTo>
                  <a:lnTo>
                    <a:pt x="111" y="652"/>
                  </a:lnTo>
                  <a:lnTo>
                    <a:pt x="111" y="648"/>
                  </a:lnTo>
                  <a:lnTo>
                    <a:pt x="128" y="648"/>
                  </a:lnTo>
                  <a:lnTo>
                    <a:pt x="128" y="652"/>
                  </a:lnTo>
                  <a:close/>
                  <a:moveTo>
                    <a:pt x="98" y="652"/>
                  </a:moveTo>
                  <a:lnTo>
                    <a:pt x="93" y="651"/>
                  </a:lnTo>
                  <a:lnTo>
                    <a:pt x="88" y="650"/>
                  </a:lnTo>
                  <a:lnTo>
                    <a:pt x="83" y="649"/>
                  </a:lnTo>
                  <a:lnTo>
                    <a:pt x="81" y="648"/>
                  </a:lnTo>
                  <a:lnTo>
                    <a:pt x="82" y="644"/>
                  </a:lnTo>
                  <a:lnTo>
                    <a:pt x="84" y="645"/>
                  </a:lnTo>
                  <a:lnTo>
                    <a:pt x="89" y="646"/>
                  </a:lnTo>
                  <a:lnTo>
                    <a:pt x="94" y="647"/>
                  </a:lnTo>
                  <a:lnTo>
                    <a:pt x="98" y="647"/>
                  </a:lnTo>
                  <a:lnTo>
                    <a:pt x="98" y="652"/>
                  </a:lnTo>
                  <a:close/>
                  <a:moveTo>
                    <a:pt x="69" y="644"/>
                  </a:moveTo>
                  <a:lnTo>
                    <a:pt x="67" y="644"/>
                  </a:lnTo>
                  <a:lnTo>
                    <a:pt x="62" y="641"/>
                  </a:lnTo>
                  <a:lnTo>
                    <a:pt x="58" y="639"/>
                  </a:lnTo>
                  <a:lnTo>
                    <a:pt x="54" y="637"/>
                  </a:lnTo>
                  <a:lnTo>
                    <a:pt x="56" y="633"/>
                  </a:lnTo>
                  <a:lnTo>
                    <a:pt x="60" y="635"/>
                  </a:lnTo>
                  <a:lnTo>
                    <a:pt x="64" y="638"/>
                  </a:lnTo>
                  <a:lnTo>
                    <a:pt x="69" y="640"/>
                  </a:lnTo>
                  <a:lnTo>
                    <a:pt x="71" y="640"/>
                  </a:lnTo>
                  <a:lnTo>
                    <a:pt x="69" y="644"/>
                  </a:lnTo>
                  <a:close/>
                  <a:moveTo>
                    <a:pt x="43" y="629"/>
                  </a:moveTo>
                  <a:lnTo>
                    <a:pt x="40" y="627"/>
                  </a:lnTo>
                  <a:lnTo>
                    <a:pt x="32" y="620"/>
                  </a:lnTo>
                  <a:lnTo>
                    <a:pt x="30" y="618"/>
                  </a:lnTo>
                  <a:lnTo>
                    <a:pt x="34" y="615"/>
                  </a:lnTo>
                  <a:lnTo>
                    <a:pt x="35" y="617"/>
                  </a:lnTo>
                  <a:lnTo>
                    <a:pt x="43" y="624"/>
                  </a:lnTo>
                  <a:lnTo>
                    <a:pt x="46" y="626"/>
                  </a:lnTo>
                  <a:lnTo>
                    <a:pt x="43" y="629"/>
                  </a:lnTo>
                  <a:close/>
                  <a:moveTo>
                    <a:pt x="22" y="608"/>
                  </a:moveTo>
                  <a:lnTo>
                    <a:pt x="22" y="608"/>
                  </a:lnTo>
                  <a:lnTo>
                    <a:pt x="19" y="604"/>
                  </a:lnTo>
                  <a:lnTo>
                    <a:pt x="16" y="599"/>
                  </a:lnTo>
                  <a:lnTo>
                    <a:pt x="13" y="595"/>
                  </a:lnTo>
                  <a:lnTo>
                    <a:pt x="13" y="594"/>
                  </a:lnTo>
                  <a:lnTo>
                    <a:pt x="17" y="592"/>
                  </a:lnTo>
                  <a:lnTo>
                    <a:pt x="17" y="593"/>
                  </a:lnTo>
                  <a:lnTo>
                    <a:pt x="20" y="597"/>
                  </a:lnTo>
                  <a:lnTo>
                    <a:pt x="22" y="601"/>
                  </a:lnTo>
                  <a:lnTo>
                    <a:pt x="25" y="606"/>
                  </a:lnTo>
                  <a:lnTo>
                    <a:pt x="25" y="606"/>
                  </a:lnTo>
                  <a:lnTo>
                    <a:pt x="22" y="608"/>
                  </a:lnTo>
                  <a:close/>
                  <a:moveTo>
                    <a:pt x="8" y="582"/>
                  </a:moveTo>
                  <a:lnTo>
                    <a:pt x="7" y="580"/>
                  </a:lnTo>
                  <a:lnTo>
                    <a:pt x="5" y="575"/>
                  </a:lnTo>
                  <a:lnTo>
                    <a:pt x="4" y="570"/>
                  </a:lnTo>
                  <a:lnTo>
                    <a:pt x="3" y="566"/>
                  </a:lnTo>
                  <a:lnTo>
                    <a:pt x="7" y="565"/>
                  </a:lnTo>
                  <a:lnTo>
                    <a:pt x="8" y="569"/>
                  </a:lnTo>
                  <a:lnTo>
                    <a:pt x="9" y="574"/>
                  </a:lnTo>
                  <a:lnTo>
                    <a:pt x="11" y="579"/>
                  </a:lnTo>
                  <a:lnTo>
                    <a:pt x="12" y="581"/>
                  </a:lnTo>
                  <a:lnTo>
                    <a:pt x="8" y="582"/>
                  </a:lnTo>
                  <a:close/>
                  <a:moveTo>
                    <a:pt x="1" y="553"/>
                  </a:moveTo>
                  <a:lnTo>
                    <a:pt x="0" y="548"/>
                  </a:lnTo>
                  <a:lnTo>
                    <a:pt x="0" y="542"/>
                  </a:lnTo>
                  <a:lnTo>
                    <a:pt x="4" y="542"/>
                  </a:lnTo>
                  <a:lnTo>
                    <a:pt x="4" y="548"/>
                  </a:lnTo>
                  <a:lnTo>
                    <a:pt x="5" y="553"/>
                  </a:lnTo>
                  <a:lnTo>
                    <a:pt x="1" y="553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59" name="Freeform 538"/>
            <p:cNvSpPr>
              <a:spLocks/>
            </p:cNvSpPr>
            <p:nvPr/>
          </p:nvSpPr>
          <p:spPr bwMode="auto">
            <a:xfrm>
              <a:off x="477" y="1610"/>
              <a:ext cx="2618" cy="2361"/>
            </a:xfrm>
            <a:custGeom>
              <a:avLst/>
              <a:gdLst>
                <a:gd name="T0" fmla="*/ 0 w 19964"/>
                <a:gd name="T1" fmla="*/ 861 h 18008"/>
                <a:gd name="T2" fmla="*/ 861 w 19964"/>
                <a:gd name="T3" fmla="*/ 0 h 18008"/>
                <a:gd name="T4" fmla="*/ 19104 w 19964"/>
                <a:gd name="T5" fmla="*/ 0 h 18008"/>
                <a:gd name="T6" fmla="*/ 19964 w 19964"/>
                <a:gd name="T7" fmla="*/ 861 h 18008"/>
                <a:gd name="T8" fmla="*/ 19964 w 19964"/>
                <a:gd name="T9" fmla="*/ 17148 h 18008"/>
                <a:gd name="T10" fmla="*/ 19104 w 19964"/>
                <a:gd name="T11" fmla="*/ 18008 h 18008"/>
                <a:gd name="T12" fmla="*/ 861 w 19964"/>
                <a:gd name="T13" fmla="*/ 18008 h 18008"/>
                <a:gd name="T14" fmla="*/ 0 w 19964"/>
                <a:gd name="T15" fmla="*/ 17148 h 18008"/>
                <a:gd name="T16" fmla="*/ 0 w 19964"/>
                <a:gd name="T17" fmla="*/ 861 h 18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64" h="18008">
                  <a:moveTo>
                    <a:pt x="0" y="861"/>
                  </a:moveTo>
                  <a:cubicBezTo>
                    <a:pt x="0" y="386"/>
                    <a:pt x="386" y="0"/>
                    <a:pt x="861" y="0"/>
                  </a:cubicBezTo>
                  <a:lnTo>
                    <a:pt x="19104" y="0"/>
                  </a:lnTo>
                  <a:cubicBezTo>
                    <a:pt x="19579" y="0"/>
                    <a:pt x="19964" y="386"/>
                    <a:pt x="19964" y="861"/>
                  </a:cubicBezTo>
                  <a:lnTo>
                    <a:pt x="19964" y="17148"/>
                  </a:lnTo>
                  <a:cubicBezTo>
                    <a:pt x="19964" y="17623"/>
                    <a:pt x="19579" y="18008"/>
                    <a:pt x="19104" y="18008"/>
                  </a:cubicBezTo>
                  <a:lnTo>
                    <a:pt x="861" y="18008"/>
                  </a:lnTo>
                  <a:cubicBezTo>
                    <a:pt x="386" y="18008"/>
                    <a:pt x="0" y="17623"/>
                    <a:pt x="0" y="17148"/>
                  </a:cubicBezTo>
                  <a:lnTo>
                    <a:pt x="0" y="861"/>
                  </a:lnTo>
                  <a:close/>
                </a:path>
              </a:pathLst>
            </a:custGeom>
            <a:noFill/>
            <a:ln w="4763" cap="flat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60" name="Freeform 539"/>
            <p:cNvSpPr>
              <a:spLocks noEditPoints="1"/>
            </p:cNvSpPr>
            <p:nvPr/>
          </p:nvSpPr>
          <p:spPr bwMode="auto">
            <a:xfrm>
              <a:off x="2435" y="1787"/>
              <a:ext cx="479" cy="131"/>
            </a:xfrm>
            <a:custGeom>
              <a:avLst/>
              <a:gdLst>
                <a:gd name="T0" fmla="*/ 6 w 479"/>
                <a:gd name="T1" fmla="*/ 131 h 131"/>
                <a:gd name="T2" fmla="*/ 32 w 479"/>
                <a:gd name="T3" fmla="*/ 125 h 131"/>
                <a:gd name="T4" fmla="*/ 26 w 479"/>
                <a:gd name="T5" fmla="*/ 100 h 131"/>
                <a:gd name="T6" fmla="*/ 0 w 479"/>
                <a:gd name="T7" fmla="*/ 105 h 131"/>
                <a:gd name="T8" fmla="*/ 6 w 479"/>
                <a:gd name="T9" fmla="*/ 131 h 131"/>
                <a:gd name="T10" fmla="*/ 57 w 479"/>
                <a:gd name="T11" fmla="*/ 120 h 131"/>
                <a:gd name="T12" fmla="*/ 83 w 479"/>
                <a:gd name="T13" fmla="*/ 114 h 131"/>
                <a:gd name="T14" fmla="*/ 77 w 479"/>
                <a:gd name="T15" fmla="*/ 88 h 131"/>
                <a:gd name="T16" fmla="*/ 52 w 479"/>
                <a:gd name="T17" fmla="*/ 94 h 131"/>
                <a:gd name="T18" fmla="*/ 57 w 479"/>
                <a:gd name="T19" fmla="*/ 120 h 131"/>
                <a:gd name="T20" fmla="*/ 108 w 479"/>
                <a:gd name="T21" fmla="*/ 108 h 131"/>
                <a:gd name="T22" fmla="*/ 134 w 479"/>
                <a:gd name="T23" fmla="*/ 103 h 131"/>
                <a:gd name="T24" fmla="*/ 128 w 479"/>
                <a:gd name="T25" fmla="*/ 77 h 131"/>
                <a:gd name="T26" fmla="*/ 103 w 479"/>
                <a:gd name="T27" fmla="*/ 83 h 131"/>
                <a:gd name="T28" fmla="*/ 108 w 479"/>
                <a:gd name="T29" fmla="*/ 108 h 131"/>
                <a:gd name="T30" fmla="*/ 160 w 479"/>
                <a:gd name="T31" fmla="*/ 97 h 131"/>
                <a:gd name="T32" fmla="*/ 185 w 479"/>
                <a:gd name="T33" fmla="*/ 91 h 131"/>
                <a:gd name="T34" fmla="*/ 180 w 479"/>
                <a:gd name="T35" fmla="*/ 66 h 131"/>
                <a:gd name="T36" fmla="*/ 154 w 479"/>
                <a:gd name="T37" fmla="*/ 71 h 131"/>
                <a:gd name="T38" fmla="*/ 160 w 479"/>
                <a:gd name="T39" fmla="*/ 97 h 131"/>
                <a:gd name="T40" fmla="*/ 211 w 479"/>
                <a:gd name="T41" fmla="*/ 86 h 131"/>
                <a:gd name="T42" fmla="*/ 236 w 479"/>
                <a:gd name="T43" fmla="*/ 80 h 131"/>
                <a:gd name="T44" fmla="*/ 231 w 479"/>
                <a:gd name="T45" fmla="*/ 54 h 131"/>
                <a:gd name="T46" fmla="*/ 205 w 479"/>
                <a:gd name="T47" fmla="*/ 60 h 131"/>
                <a:gd name="T48" fmla="*/ 211 w 479"/>
                <a:gd name="T49" fmla="*/ 86 h 131"/>
                <a:gd name="T50" fmla="*/ 262 w 479"/>
                <a:gd name="T51" fmla="*/ 74 h 131"/>
                <a:gd name="T52" fmla="*/ 288 w 479"/>
                <a:gd name="T53" fmla="*/ 68 h 131"/>
                <a:gd name="T54" fmla="*/ 282 w 479"/>
                <a:gd name="T55" fmla="*/ 43 h 131"/>
                <a:gd name="T56" fmla="*/ 256 w 479"/>
                <a:gd name="T57" fmla="*/ 49 h 131"/>
                <a:gd name="T58" fmla="*/ 262 w 479"/>
                <a:gd name="T59" fmla="*/ 74 h 131"/>
                <a:gd name="T60" fmla="*/ 313 w 479"/>
                <a:gd name="T61" fmla="*/ 63 h 131"/>
                <a:gd name="T62" fmla="*/ 339 w 479"/>
                <a:gd name="T63" fmla="*/ 57 h 131"/>
                <a:gd name="T64" fmla="*/ 333 w 479"/>
                <a:gd name="T65" fmla="*/ 31 h 131"/>
                <a:gd name="T66" fmla="*/ 308 w 479"/>
                <a:gd name="T67" fmla="*/ 37 h 131"/>
                <a:gd name="T68" fmla="*/ 313 w 479"/>
                <a:gd name="T69" fmla="*/ 63 h 131"/>
                <a:gd name="T70" fmla="*/ 364 w 479"/>
                <a:gd name="T71" fmla="*/ 51 h 131"/>
                <a:gd name="T72" fmla="*/ 390 w 479"/>
                <a:gd name="T73" fmla="*/ 46 h 131"/>
                <a:gd name="T74" fmla="*/ 384 w 479"/>
                <a:gd name="T75" fmla="*/ 20 h 131"/>
                <a:gd name="T76" fmla="*/ 359 w 479"/>
                <a:gd name="T77" fmla="*/ 26 h 131"/>
                <a:gd name="T78" fmla="*/ 364 w 479"/>
                <a:gd name="T79" fmla="*/ 51 h 131"/>
                <a:gd name="T80" fmla="*/ 416 w 479"/>
                <a:gd name="T81" fmla="*/ 40 h 131"/>
                <a:gd name="T82" fmla="*/ 441 w 479"/>
                <a:gd name="T83" fmla="*/ 34 h 131"/>
                <a:gd name="T84" fmla="*/ 435 w 479"/>
                <a:gd name="T85" fmla="*/ 9 h 131"/>
                <a:gd name="T86" fmla="*/ 410 w 479"/>
                <a:gd name="T87" fmla="*/ 14 h 131"/>
                <a:gd name="T88" fmla="*/ 416 w 479"/>
                <a:gd name="T89" fmla="*/ 40 h 131"/>
                <a:gd name="T90" fmla="*/ 467 w 479"/>
                <a:gd name="T91" fmla="*/ 29 h 131"/>
                <a:gd name="T92" fmla="*/ 479 w 479"/>
                <a:gd name="T93" fmla="*/ 26 h 131"/>
                <a:gd name="T94" fmla="*/ 473 w 479"/>
                <a:gd name="T95" fmla="*/ 0 h 131"/>
                <a:gd name="T96" fmla="*/ 461 w 479"/>
                <a:gd name="T97" fmla="*/ 3 h 131"/>
                <a:gd name="T98" fmla="*/ 467 w 479"/>
                <a:gd name="T99" fmla="*/ 2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9" h="131">
                  <a:moveTo>
                    <a:pt x="6" y="131"/>
                  </a:moveTo>
                  <a:lnTo>
                    <a:pt x="32" y="125"/>
                  </a:lnTo>
                  <a:lnTo>
                    <a:pt x="26" y="100"/>
                  </a:lnTo>
                  <a:lnTo>
                    <a:pt x="0" y="105"/>
                  </a:lnTo>
                  <a:lnTo>
                    <a:pt x="6" y="131"/>
                  </a:lnTo>
                  <a:close/>
                  <a:moveTo>
                    <a:pt x="57" y="120"/>
                  </a:moveTo>
                  <a:lnTo>
                    <a:pt x="83" y="114"/>
                  </a:lnTo>
                  <a:lnTo>
                    <a:pt x="77" y="88"/>
                  </a:lnTo>
                  <a:lnTo>
                    <a:pt x="52" y="94"/>
                  </a:lnTo>
                  <a:lnTo>
                    <a:pt x="57" y="120"/>
                  </a:lnTo>
                  <a:close/>
                  <a:moveTo>
                    <a:pt x="108" y="108"/>
                  </a:moveTo>
                  <a:lnTo>
                    <a:pt x="134" y="103"/>
                  </a:lnTo>
                  <a:lnTo>
                    <a:pt x="128" y="77"/>
                  </a:lnTo>
                  <a:lnTo>
                    <a:pt x="103" y="83"/>
                  </a:lnTo>
                  <a:lnTo>
                    <a:pt x="108" y="108"/>
                  </a:lnTo>
                  <a:close/>
                  <a:moveTo>
                    <a:pt x="160" y="97"/>
                  </a:moveTo>
                  <a:lnTo>
                    <a:pt x="185" y="91"/>
                  </a:lnTo>
                  <a:lnTo>
                    <a:pt x="180" y="66"/>
                  </a:lnTo>
                  <a:lnTo>
                    <a:pt x="154" y="71"/>
                  </a:lnTo>
                  <a:lnTo>
                    <a:pt x="160" y="97"/>
                  </a:lnTo>
                  <a:close/>
                  <a:moveTo>
                    <a:pt x="211" y="86"/>
                  </a:moveTo>
                  <a:lnTo>
                    <a:pt x="236" y="80"/>
                  </a:lnTo>
                  <a:lnTo>
                    <a:pt x="231" y="54"/>
                  </a:lnTo>
                  <a:lnTo>
                    <a:pt x="205" y="60"/>
                  </a:lnTo>
                  <a:lnTo>
                    <a:pt x="211" y="86"/>
                  </a:lnTo>
                  <a:close/>
                  <a:moveTo>
                    <a:pt x="262" y="74"/>
                  </a:moveTo>
                  <a:lnTo>
                    <a:pt x="288" y="68"/>
                  </a:lnTo>
                  <a:lnTo>
                    <a:pt x="282" y="43"/>
                  </a:lnTo>
                  <a:lnTo>
                    <a:pt x="256" y="49"/>
                  </a:lnTo>
                  <a:lnTo>
                    <a:pt x="262" y="74"/>
                  </a:lnTo>
                  <a:close/>
                  <a:moveTo>
                    <a:pt x="313" y="63"/>
                  </a:moveTo>
                  <a:lnTo>
                    <a:pt x="339" y="57"/>
                  </a:lnTo>
                  <a:lnTo>
                    <a:pt x="333" y="31"/>
                  </a:lnTo>
                  <a:lnTo>
                    <a:pt x="308" y="37"/>
                  </a:lnTo>
                  <a:lnTo>
                    <a:pt x="313" y="63"/>
                  </a:lnTo>
                  <a:close/>
                  <a:moveTo>
                    <a:pt x="364" y="51"/>
                  </a:moveTo>
                  <a:lnTo>
                    <a:pt x="390" y="46"/>
                  </a:lnTo>
                  <a:lnTo>
                    <a:pt x="384" y="20"/>
                  </a:lnTo>
                  <a:lnTo>
                    <a:pt x="359" y="26"/>
                  </a:lnTo>
                  <a:lnTo>
                    <a:pt x="364" y="51"/>
                  </a:lnTo>
                  <a:close/>
                  <a:moveTo>
                    <a:pt x="416" y="40"/>
                  </a:moveTo>
                  <a:lnTo>
                    <a:pt x="441" y="34"/>
                  </a:lnTo>
                  <a:lnTo>
                    <a:pt x="435" y="9"/>
                  </a:lnTo>
                  <a:lnTo>
                    <a:pt x="410" y="14"/>
                  </a:lnTo>
                  <a:lnTo>
                    <a:pt x="416" y="40"/>
                  </a:lnTo>
                  <a:close/>
                  <a:moveTo>
                    <a:pt x="467" y="29"/>
                  </a:moveTo>
                  <a:lnTo>
                    <a:pt x="479" y="26"/>
                  </a:lnTo>
                  <a:lnTo>
                    <a:pt x="473" y="0"/>
                  </a:lnTo>
                  <a:lnTo>
                    <a:pt x="461" y="3"/>
                  </a:lnTo>
                  <a:lnTo>
                    <a:pt x="467" y="29"/>
                  </a:lnTo>
                  <a:close/>
                </a:path>
              </a:pathLst>
            </a:custGeom>
            <a:solidFill>
              <a:srgbClr val="00B0F0"/>
            </a:solidFill>
            <a:ln w="0" cap="flat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61" name="Freeform 540"/>
            <p:cNvSpPr>
              <a:spLocks noEditPoints="1"/>
            </p:cNvSpPr>
            <p:nvPr/>
          </p:nvSpPr>
          <p:spPr bwMode="auto">
            <a:xfrm>
              <a:off x="3206" y="1868"/>
              <a:ext cx="70" cy="1206"/>
            </a:xfrm>
            <a:custGeom>
              <a:avLst/>
              <a:gdLst>
                <a:gd name="T0" fmla="*/ 276 w 308"/>
                <a:gd name="T1" fmla="*/ 1180 h 1206"/>
                <a:gd name="T2" fmla="*/ 308 w 308"/>
                <a:gd name="T3" fmla="*/ 1200 h 1206"/>
                <a:gd name="T4" fmla="*/ 270 w 308"/>
                <a:gd name="T5" fmla="*/ 1155 h 1206"/>
                <a:gd name="T6" fmla="*/ 290 w 308"/>
                <a:gd name="T7" fmla="*/ 1123 h 1206"/>
                <a:gd name="T8" fmla="*/ 270 w 308"/>
                <a:gd name="T9" fmla="*/ 1155 h 1206"/>
                <a:gd name="T10" fmla="*/ 252 w 308"/>
                <a:gd name="T11" fmla="*/ 1078 h 1206"/>
                <a:gd name="T12" fmla="*/ 284 w 308"/>
                <a:gd name="T13" fmla="*/ 1098 h 1206"/>
                <a:gd name="T14" fmla="*/ 246 w 308"/>
                <a:gd name="T15" fmla="*/ 1053 h 1206"/>
                <a:gd name="T16" fmla="*/ 266 w 308"/>
                <a:gd name="T17" fmla="*/ 1021 h 1206"/>
                <a:gd name="T18" fmla="*/ 246 w 308"/>
                <a:gd name="T19" fmla="*/ 1053 h 1206"/>
                <a:gd name="T20" fmla="*/ 228 w 308"/>
                <a:gd name="T21" fmla="*/ 976 h 1206"/>
                <a:gd name="T22" fmla="*/ 260 w 308"/>
                <a:gd name="T23" fmla="*/ 996 h 1206"/>
                <a:gd name="T24" fmla="*/ 222 w 308"/>
                <a:gd name="T25" fmla="*/ 951 h 1206"/>
                <a:gd name="T26" fmla="*/ 242 w 308"/>
                <a:gd name="T27" fmla="*/ 919 h 1206"/>
                <a:gd name="T28" fmla="*/ 222 w 308"/>
                <a:gd name="T29" fmla="*/ 951 h 1206"/>
                <a:gd name="T30" fmla="*/ 204 w 308"/>
                <a:gd name="T31" fmla="*/ 874 h 1206"/>
                <a:gd name="T32" fmla="*/ 236 w 308"/>
                <a:gd name="T33" fmla="*/ 893 h 1206"/>
                <a:gd name="T34" fmla="*/ 198 w 308"/>
                <a:gd name="T35" fmla="*/ 848 h 1206"/>
                <a:gd name="T36" fmla="*/ 218 w 308"/>
                <a:gd name="T37" fmla="*/ 817 h 1206"/>
                <a:gd name="T38" fmla="*/ 198 w 308"/>
                <a:gd name="T39" fmla="*/ 848 h 1206"/>
                <a:gd name="T40" fmla="*/ 180 w 308"/>
                <a:gd name="T41" fmla="*/ 772 h 1206"/>
                <a:gd name="T42" fmla="*/ 212 w 308"/>
                <a:gd name="T43" fmla="*/ 791 h 1206"/>
                <a:gd name="T44" fmla="*/ 174 w 308"/>
                <a:gd name="T45" fmla="*/ 746 h 1206"/>
                <a:gd name="T46" fmla="*/ 194 w 308"/>
                <a:gd name="T47" fmla="*/ 715 h 1206"/>
                <a:gd name="T48" fmla="*/ 174 w 308"/>
                <a:gd name="T49" fmla="*/ 746 h 1206"/>
                <a:gd name="T50" fmla="*/ 156 w 308"/>
                <a:gd name="T51" fmla="*/ 670 h 1206"/>
                <a:gd name="T52" fmla="*/ 188 w 308"/>
                <a:gd name="T53" fmla="*/ 689 h 1206"/>
                <a:gd name="T54" fmla="*/ 150 w 308"/>
                <a:gd name="T55" fmla="*/ 644 h 1206"/>
                <a:gd name="T56" fmla="*/ 170 w 308"/>
                <a:gd name="T57" fmla="*/ 613 h 1206"/>
                <a:gd name="T58" fmla="*/ 150 w 308"/>
                <a:gd name="T59" fmla="*/ 644 h 1206"/>
                <a:gd name="T60" fmla="*/ 132 w 308"/>
                <a:gd name="T61" fmla="*/ 568 h 1206"/>
                <a:gd name="T62" fmla="*/ 163 w 308"/>
                <a:gd name="T63" fmla="*/ 587 h 1206"/>
                <a:gd name="T64" fmla="*/ 126 w 308"/>
                <a:gd name="T65" fmla="*/ 542 h 1206"/>
                <a:gd name="T66" fmla="*/ 146 w 308"/>
                <a:gd name="T67" fmla="*/ 511 h 1206"/>
                <a:gd name="T68" fmla="*/ 126 w 308"/>
                <a:gd name="T69" fmla="*/ 542 h 1206"/>
                <a:gd name="T70" fmla="*/ 108 w 308"/>
                <a:gd name="T71" fmla="*/ 466 h 1206"/>
                <a:gd name="T72" fmla="*/ 139 w 308"/>
                <a:gd name="T73" fmla="*/ 485 h 1206"/>
                <a:gd name="T74" fmla="*/ 102 w 308"/>
                <a:gd name="T75" fmla="*/ 440 h 1206"/>
                <a:gd name="T76" fmla="*/ 121 w 308"/>
                <a:gd name="T77" fmla="*/ 409 h 1206"/>
                <a:gd name="T78" fmla="*/ 102 w 308"/>
                <a:gd name="T79" fmla="*/ 440 h 1206"/>
                <a:gd name="T80" fmla="*/ 84 w 308"/>
                <a:gd name="T81" fmla="*/ 364 h 1206"/>
                <a:gd name="T82" fmla="*/ 115 w 308"/>
                <a:gd name="T83" fmla="*/ 383 h 1206"/>
                <a:gd name="T84" fmla="*/ 78 w 308"/>
                <a:gd name="T85" fmla="*/ 338 h 1206"/>
                <a:gd name="T86" fmla="*/ 97 w 308"/>
                <a:gd name="T87" fmla="*/ 307 h 1206"/>
                <a:gd name="T88" fmla="*/ 78 w 308"/>
                <a:gd name="T89" fmla="*/ 338 h 1206"/>
                <a:gd name="T90" fmla="*/ 60 w 308"/>
                <a:gd name="T91" fmla="*/ 261 h 1206"/>
                <a:gd name="T92" fmla="*/ 91 w 308"/>
                <a:gd name="T93" fmla="*/ 281 h 1206"/>
                <a:gd name="T94" fmla="*/ 54 w 308"/>
                <a:gd name="T95" fmla="*/ 236 h 1206"/>
                <a:gd name="T96" fmla="*/ 73 w 308"/>
                <a:gd name="T97" fmla="*/ 204 h 1206"/>
                <a:gd name="T98" fmla="*/ 54 w 308"/>
                <a:gd name="T99" fmla="*/ 236 h 1206"/>
                <a:gd name="T100" fmla="*/ 36 w 308"/>
                <a:gd name="T101" fmla="*/ 160 h 1206"/>
                <a:gd name="T102" fmla="*/ 67 w 308"/>
                <a:gd name="T103" fmla="*/ 179 h 1206"/>
                <a:gd name="T104" fmla="*/ 30 w 308"/>
                <a:gd name="T105" fmla="*/ 134 h 1206"/>
                <a:gd name="T106" fmla="*/ 49 w 308"/>
                <a:gd name="T107" fmla="*/ 102 h 1206"/>
                <a:gd name="T108" fmla="*/ 30 w 308"/>
                <a:gd name="T109" fmla="*/ 134 h 1206"/>
                <a:gd name="T110" fmla="*/ 12 w 308"/>
                <a:gd name="T111" fmla="*/ 57 h 1206"/>
                <a:gd name="T112" fmla="*/ 43 w 308"/>
                <a:gd name="T113" fmla="*/ 77 h 1206"/>
                <a:gd name="T114" fmla="*/ 6 w 308"/>
                <a:gd name="T115" fmla="*/ 32 h 1206"/>
                <a:gd name="T116" fmla="*/ 25 w 308"/>
                <a:gd name="T117" fmla="*/ 0 h 1206"/>
                <a:gd name="T118" fmla="*/ 6 w 308"/>
                <a:gd name="T119" fmla="*/ 32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8" h="1206">
                  <a:moveTo>
                    <a:pt x="282" y="1206"/>
                  </a:moveTo>
                  <a:lnTo>
                    <a:pt x="276" y="1180"/>
                  </a:lnTo>
                  <a:lnTo>
                    <a:pt x="302" y="1174"/>
                  </a:lnTo>
                  <a:lnTo>
                    <a:pt x="308" y="1200"/>
                  </a:lnTo>
                  <a:lnTo>
                    <a:pt x="282" y="1206"/>
                  </a:lnTo>
                  <a:close/>
                  <a:moveTo>
                    <a:pt x="270" y="1155"/>
                  </a:moveTo>
                  <a:lnTo>
                    <a:pt x="264" y="1129"/>
                  </a:lnTo>
                  <a:lnTo>
                    <a:pt x="290" y="1123"/>
                  </a:lnTo>
                  <a:lnTo>
                    <a:pt x="296" y="1149"/>
                  </a:lnTo>
                  <a:lnTo>
                    <a:pt x="270" y="1155"/>
                  </a:lnTo>
                  <a:close/>
                  <a:moveTo>
                    <a:pt x="258" y="1104"/>
                  </a:moveTo>
                  <a:lnTo>
                    <a:pt x="252" y="1078"/>
                  </a:lnTo>
                  <a:lnTo>
                    <a:pt x="278" y="1072"/>
                  </a:lnTo>
                  <a:lnTo>
                    <a:pt x="284" y="1098"/>
                  </a:lnTo>
                  <a:lnTo>
                    <a:pt x="258" y="1104"/>
                  </a:lnTo>
                  <a:close/>
                  <a:moveTo>
                    <a:pt x="246" y="1053"/>
                  </a:moveTo>
                  <a:lnTo>
                    <a:pt x="240" y="1027"/>
                  </a:lnTo>
                  <a:lnTo>
                    <a:pt x="266" y="1021"/>
                  </a:lnTo>
                  <a:lnTo>
                    <a:pt x="272" y="1046"/>
                  </a:lnTo>
                  <a:lnTo>
                    <a:pt x="246" y="1053"/>
                  </a:lnTo>
                  <a:close/>
                  <a:moveTo>
                    <a:pt x="234" y="1002"/>
                  </a:moveTo>
                  <a:lnTo>
                    <a:pt x="228" y="976"/>
                  </a:lnTo>
                  <a:lnTo>
                    <a:pt x="254" y="970"/>
                  </a:lnTo>
                  <a:lnTo>
                    <a:pt x="260" y="996"/>
                  </a:lnTo>
                  <a:lnTo>
                    <a:pt x="234" y="1002"/>
                  </a:lnTo>
                  <a:close/>
                  <a:moveTo>
                    <a:pt x="222" y="951"/>
                  </a:moveTo>
                  <a:lnTo>
                    <a:pt x="216" y="925"/>
                  </a:lnTo>
                  <a:lnTo>
                    <a:pt x="242" y="919"/>
                  </a:lnTo>
                  <a:lnTo>
                    <a:pt x="248" y="945"/>
                  </a:lnTo>
                  <a:lnTo>
                    <a:pt x="222" y="951"/>
                  </a:lnTo>
                  <a:close/>
                  <a:moveTo>
                    <a:pt x="210" y="899"/>
                  </a:moveTo>
                  <a:lnTo>
                    <a:pt x="204" y="874"/>
                  </a:lnTo>
                  <a:lnTo>
                    <a:pt x="230" y="868"/>
                  </a:lnTo>
                  <a:lnTo>
                    <a:pt x="236" y="893"/>
                  </a:lnTo>
                  <a:lnTo>
                    <a:pt x="210" y="899"/>
                  </a:lnTo>
                  <a:close/>
                  <a:moveTo>
                    <a:pt x="198" y="848"/>
                  </a:moveTo>
                  <a:lnTo>
                    <a:pt x="192" y="823"/>
                  </a:lnTo>
                  <a:lnTo>
                    <a:pt x="218" y="817"/>
                  </a:lnTo>
                  <a:lnTo>
                    <a:pt x="224" y="842"/>
                  </a:lnTo>
                  <a:lnTo>
                    <a:pt x="198" y="848"/>
                  </a:lnTo>
                  <a:close/>
                  <a:moveTo>
                    <a:pt x="186" y="797"/>
                  </a:moveTo>
                  <a:lnTo>
                    <a:pt x="180" y="772"/>
                  </a:lnTo>
                  <a:lnTo>
                    <a:pt x="206" y="766"/>
                  </a:lnTo>
                  <a:lnTo>
                    <a:pt x="212" y="791"/>
                  </a:lnTo>
                  <a:lnTo>
                    <a:pt x="186" y="797"/>
                  </a:lnTo>
                  <a:close/>
                  <a:moveTo>
                    <a:pt x="174" y="746"/>
                  </a:moveTo>
                  <a:lnTo>
                    <a:pt x="168" y="721"/>
                  </a:lnTo>
                  <a:lnTo>
                    <a:pt x="194" y="715"/>
                  </a:lnTo>
                  <a:lnTo>
                    <a:pt x="200" y="740"/>
                  </a:lnTo>
                  <a:lnTo>
                    <a:pt x="174" y="746"/>
                  </a:lnTo>
                  <a:close/>
                  <a:moveTo>
                    <a:pt x="162" y="695"/>
                  </a:moveTo>
                  <a:lnTo>
                    <a:pt x="156" y="670"/>
                  </a:lnTo>
                  <a:lnTo>
                    <a:pt x="182" y="664"/>
                  </a:lnTo>
                  <a:lnTo>
                    <a:pt x="188" y="689"/>
                  </a:lnTo>
                  <a:lnTo>
                    <a:pt x="162" y="695"/>
                  </a:lnTo>
                  <a:close/>
                  <a:moveTo>
                    <a:pt x="150" y="644"/>
                  </a:moveTo>
                  <a:lnTo>
                    <a:pt x="144" y="619"/>
                  </a:lnTo>
                  <a:lnTo>
                    <a:pt x="170" y="613"/>
                  </a:lnTo>
                  <a:lnTo>
                    <a:pt x="176" y="638"/>
                  </a:lnTo>
                  <a:lnTo>
                    <a:pt x="150" y="644"/>
                  </a:lnTo>
                  <a:close/>
                  <a:moveTo>
                    <a:pt x="138" y="593"/>
                  </a:moveTo>
                  <a:lnTo>
                    <a:pt x="132" y="568"/>
                  </a:lnTo>
                  <a:lnTo>
                    <a:pt x="157" y="562"/>
                  </a:lnTo>
                  <a:lnTo>
                    <a:pt x="163" y="587"/>
                  </a:lnTo>
                  <a:lnTo>
                    <a:pt x="138" y="593"/>
                  </a:lnTo>
                  <a:close/>
                  <a:moveTo>
                    <a:pt x="126" y="542"/>
                  </a:moveTo>
                  <a:lnTo>
                    <a:pt x="120" y="517"/>
                  </a:lnTo>
                  <a:lnTo>
                    <a:pt x="146" y="511"/>
                  </a:lnTo>
                  <a:lnTo>
                    <a:pt x="151" y="536"/>
                  </a:lnTo>
                  <a:lnTo>
                    <a:pt x="126" y="542"/>
                  </a:lnTo>
                  <a:close/>
                  <a:moveTo>
                    <a:pt x="114" y="491"/>
                  </a:moveTo>
                  <a:lnTo>
                    <a:pt x="108" y="466"/>
                  </a:lnTo>
                  <a:lnTo>
                    <a:pt x="133" y="460"/>
                  </a:lnTo>
                  <a:lnTo>
                    <a:pt x="139" y="485"/>
                  </a:lnTo>
                  <a:lnTo>
                    <a:pt x="114" y="491"/>
                  </a:lnTo>
                  <a:close/>
                  <a:moveTo>
                    <a:pt x="102" y="440"/>
                  </a:moveTo>
                  <a:lnTo>
                    <a:pt x="96" y="415"/>
                  </a:lnTo>
                  <a:lnTo>
                    <a:pt x="121" y="409"/>
                  </a:lnTo>
                  <a:lnTo>
                    <a:pt x="127" y="434"/>
                  </a:lnTo>
                  <a:lnTo>
                    <a:pt x="102" y="440"/>
                  </a:lnTo>
                  <a:close/>
                  <a:moveTo>
                    <a:pt x="90" y="389"/>
                  </a:moveTo>
                  <a:lnTo>
                    <a:pt x="84" y="364"/>
                  </a:lnTo>
                  <a:lnTo>
                    <a:pt x="109" y="358"/>
                  </a:lnTo>
                  <a:lnTo>
                    <a:pt x="115" y="383"/>
                  </a:lnTo>
                  <a:lnTo>
                    <a:pt x="90" y="389"/>
                  </a:lnTo>
                  <a:close/>
                  <a:moveTo>
                    <a:pt x="78" y="338"/>
                  </a:moveTo>
                  <a:lnTo>
                    <a:pt x="72" y="313"/>
                  </a:lnTo>
                  <a:lnTo>
                    <a:pt x="97" y="307"/>
                  </a:lnTo>
                  <a:lnTo>
                    <a:pt x="103" y="332"/>
                  </a:lnTo>
                  <a:lnTo>
                    <a:pt x="78" y="338"/>
                  </a:lnTo>
                  <a:close/>
                  <a:moveTo>
                    <a:pt x="66" y="287"/>
                  </a:moveTo>
                  <a:lnTo>
                    <a:pt x="60" y="261"/>
                  </a:lnTo>
                  <a:lnTo>
                    <a:pt x="85" y="256"/>
                  </a:lnTo>
                  <a:lnTo>
                    <a:pt x="91" y="281"/>
                  </a:lnTo>
                  <a:lnTo>
                    <a:pt x="66" y="287"/>
                  </a:lnTo>
                  <a:close/>
                  <a:moveTo>
                    <a:pt x="54" y="236"/>
                  </a:moveTo>
                  <a:lnTo>
                    <a:pt x="48" y="210"/>
                  </a:lnTo>
                  <a:lnTo>
                    <a:pt x="73" y="204"/>
                  </a:lnTo>
                  <a:lnTo>
                    <a:pt x="79" y="230"/>
                  </a:lnTo>
                  <a:lnTo>
                    <a:pt x="54" y="236"/>
                  </a:lnTo>
                  <a:close/>
                  <a:moveTo>
                    <a:pt x="42" y="185"/>
                  </a:moveTo>
                  <a:lnTo>
                    <a:pt x="36" y="160"/>
                  </a:lnTo>
                  <a:lnTo>
                    <a:pt x="61" y="153"/>
                  </a:lnTo>
                  <a:lnTo>
                    <a:pt x="67" y="179"/>
                  </a:lnTo>
                  <a:lnTo>
                    <a:pt x="42" y="185"/>
                  </a:lnTo>
                  <a:close/>
                  <a:moveTo>
                    <a:pt x="30" y="134"/>
                  </a:moveTo>
                  <a:lnTo>
                    <a:pt x="24" y="108"/>
                  </a:lnTo>
                  <a:lnTo>
                    <a:pt x="49" y="102"/>
                  </a:lnTo>
                  <a:lnTo>
                    <a:pt x="55" y="128"/>
                  </a:lnTo>
                  <a:lnTo>
                    <a:pt x="30" y="134"/>
                  </a:lnTo>
                  <a:close/>
                  <a:moveTo>
                    <a:pt x="18" y="83"/>
                  </a:moveTo>
                  <a:lnTo>
                    <a:pt x="12" y="57"/>
                  </a:lnTo>
                  <a:lnTo>
                    <a:pt x="37" y="51"/>
                  </a:lnTo>
                  <a:lnTo>
                    <a:pt x="43" y="77"/>
                  </a:lnTo>
                  <a:lnTo>
                    <a:pt x="18" y="83"/>
                  </a:lnTo>
                  <a:close/>
                  <a:moveTo>
                    <a:pt x="6" y="32"/>
                  </a:moveTo>
                  <a:lnTo>
                    <a:pt x="0" y="6"/>
                  </a:lnTo>
                  <a:lnTo>
                    <a:pt x="25" y="0"/>
                  </a:lnTo>
                  <a:lnTo>
                    <a:pt x="31" y="26"/>
                  </a:lnTo>
                  <a:lnTo>
                    <a:pt x="6" y="32"/>
                  </a:lnTo>
                  <a:close/>
                </a:path>
              </a:pathLst>
            </a:custGeom>
            <a:solidFill>
              <a:srgbClr val="00B0F0"/>
            </a:solidFill>
            <a:ln w="0" cap="flat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62" name="Rectangle 541"/>
            <p:cNvSpPr>
              <a:spLocks noChangeArrowheads="1"/>
            </p:cNvSpPr>
            <p:nvPr/>
          </p:nvSpPr>
          <p:spPr bwMode="auto">
            <a:xfrm>
              <a:off x="3127" y="3895"/>
              <a:ext cx="29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遠隔監視</a:t>
              </a:r>
              <a:endPara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pic>
          <p:nvPicPr>
            <p:cNvPr id="2590" name="Picture 542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" y="1755"/>
              <a:ext cx="303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1" name="Picture 543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" y="1755"/>
              <a:ext cx="303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2" name="Picture 544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" y="3108"/>
              <a:ext cx="304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3" name="Picture 545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3408"/>
              <a:ext cx="304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3" name="Freeform 546"/>
            <p:cNvSpPr>
              <a:spLocks/>
            </p:cNvSpPr>
            <p:nvPr/>
          </p:nvSpPr>
          <p:spPr bwMode="auto">
            <a:xfrm>
              <a:off x="2993" y="1594"/>
              <a:ext cx="131" cy="324"/>
            </a:xfrm>
            <a:custGeom>
              <a:avLst/>
              <a:gdLst>
                <a:gd name="T0" fmla="*/ 0 w 1000"/>
                <a:gd name="T1" fmla="*/ 167 h 2472"/>
                <a:gd name="T2" fmla="*/ 167 w 1000"/>
                <a:gd name="T3" fmla="*/ 0 h 2472"/>
                <a:gd name="T4" fmla="*/ 834 w 1000"/>
                <a:gd name="T5" fmla="*/ 0 h 2472"/>
                <a:gd name="T6" fmla="*/ 1000 w 1000"/>
                <a:gd name="T7" fmla="*/ 167 h 2472"/>
                <a:gd name="T8" fmla="*/ 1000 w 1000"/>
                <a:gd name="T9" fmla="*/ 2306 h 2472"/>
                <a:gd name="T10" fmla="*/ 834 w 1000"/>
                <a:gd name="T11" fmla="*/ 2472 h 2472"/>
                <a:gd name="T12" fmla="*/ 167 w 1000"/>
                <a:gd name="T13" fmla="*/ 2472 h 2472"/>
                <a:gd name="T14" fmla="*/ 0 w 1000"/>
                <a:gd name="T15" fmla="*/ 2306 h 2472"/>
                <a:gd name="T16" fmla="*/ 0 w 1000"/>
                <a:gd name="T17" fmla="*/ 167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0" h="2472">
                  <a:moveTo>
                    <a:pt x="0" y="167"/>
                  </a:moveTo>
                  <a:cubicBezTo>
                    <a:pt x="0" y="75"/>
                    <a:pt x="75" y="0"/>
                    <a:pt x="167" y="0"/>
                  </a:cubicBezTo>
                  <a:lnTo>
                    <a:pt x="834" y="0"/>
                  </a:lnTo>
                  <a:cubicBezTo>
                    <a:pt x="926" y="0"/>
                    <a:pt x="1000" y="75"/>
                    <a:pt x="1000" y="167"/>
                  </a:cubicBezTo>
                  <a:lnTo>
                    <a:pt x="1000" y="2306"/>
                  </a:lnTo>
                  <a:cubicBezTo>
                    <a:pt x="1000" y="2398"/>
                    <a:pt x="926" y="2472"/>
                    <a:pt x="834" y="2472"/>
                  </a:cubicBezTo>
                  <a:lnTo>
                    <a:pt x="167" y="2472"/>
                  </a:lnTo>
                  <a:cubicBezTo>
                    <a:pt x="75" y="2472"/>
                    <a:pt x="0" y="2398"/>
                    <a:pt x="0" y="2306"/>
                  </a:cubicBezTo>
                  <a:lnTo>
                    <a:pt x="0" y="16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64" name="Freeform 547"/>
            <p:cNvSpPr>
              <a:spLocks/>
            </p:cNvSpPr>
            <p:nvPr/>
          </p:nvSpPr>
          <p:spPr bwMode="auto">
            <a:xfrm>
              <a:off x="2993" y="1594"/>
              <a:ext cx="131" cy="324"/>
            </a:xfrm>
            <a:custGeom>
              <a:avLst/>
              <a:gdLst>
                <a:gd name="T0" fmla="*/ 0 w 1000"/>
                <a:gd name="T1" fmla="*/ 167 h 2472"/>
                <a:gd name="T2" fmla="*/ 167 w 1000"/>
                <a:gd name="T3" fmla="*/ 0 h 2472"/>
                <a:gd name="T4" fmla="*/ 834 w 1000"/>
                <a:gd name="T5" fmla="*/ 0 h 2472"/>
                <a:gd name="T6" fmla="*/ 1000 w 1000"/>
                <a:gd name="T7" fmla="*/ 167 h 2472"/>
                <a:gd name="T8" fmla="*/ 1000 w 1000"/>
                <a:gd name="T9" fmla="*/ 2306 h 2472"/>
                <a:gd name="T10" fmla="*/ 834 w 1000"/>
                <a:gd name="T11" fmla="*/ 2472 h 2472"/>
                <a:gd name="T12" fmla="*/ 167 w 1000"/>
                <a:gd name="T13" fmla="*/ 2472 h 2472"/>
                <a:gd name="T14" fmla="*/ 0 w 1000"/>
                <a:gd name="T15" fmla="*/ 2306 h 2472"/>
                <a:gd name="T16" fmla="*/ 0 w 1000"/>
                <a:gd name="T17" fmla="*/ 167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0" h="2472">
                  <a:moveTo>
                    <a:pt x="0" y="167"/>
                  </a:moveTo>
                  <a:cubicBezTo>
                    <a:pt x="0" y="75"/>
                    <a:pt x="75" y="0"/>
                    <a:pt x="167" y="0"/>
                  </a:cubicBezTo>
                  <a:lnTo>
                    <a:pt x="834" y="0"/>
                  </a:lnTo>
                  <a:cubicBezTo>
                    <a:pt x="926" y="0"/>
                    <a:pt x="1000" y="75"/>
                    <a:pt x="1000" y="167"/>
                  </a:cubicBezTo>
                  <a:lnTo>
                    <a:pt x="1000" y="2306"/>
                  </a:lnTo>
                  <a:cubicBezTo>
                    <a:pt x="1000" y="2398"/>
                    <a:pt x="926" y="2472"/>
                    <a:pt x="834" y="2472"/>
                  </a:cubicBezTo>
                  <a:lnTo>
                    <a:pt x="167" y="2472"/>
                  </a:lnTo>
                  <a:cubicBezTo>
                    <a:pt x="75" y="2472"/>
                    <a:pt x="0" y="2398"/>
                    <a:pt x="0" y="2306"/>
                  </a:cubicBezTo>
                  <a:lnTo>
                    <a:pt x="0" y="167"/>
                  </a:lnTo>
                  <a:close/>
                </a:path>
              </a:pathLst>
            </a:custGeom>
            <a:noFill/>
            <a:ln w="14288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65" name="Rectangle 548"/>
            <p:cNvSpPr>
              <a:spLocks noChangeArrowheads="1"/>
            </p:cNvSpPr>
            <p:nvPr/>
          </p:nvSpPr>
          <p:spPr bwMode="auto">
            <a:xfrm>
              <a:off x="2896" y="1653"/>
              <a:ext cx="446" cy="2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67" name="Rectangle 549"/>
            <p:cNvSpPr>
              <a:spLocks noChangeArrowheads="1"/>
            </p:cNvSpPr>
            <p:nvPr/>
          </p:nvSpPr>
          <p:spPr bwMode="auto">
            <a:xfrm>
              <a:off x="2990" y="1669"/>
              <a:ext cx="164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クラウド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68" name="Rectangle 550"/>
            <p:cNvSpPr>
              <a:spLocks noChangeArrowheads="1"/>
            </p:cNvSpPr>
            <p:nvPr/>
          </p:nvSpPr>
          <p:spPr bwMode="auto">
            <a:xfrm>
              <a:off x="2950" y="1763"/>
              <a:ext cx="73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（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69" name="Rectangle 551"/>
            <p:cNvSpPr>
              <a:spLocks noChangeArrowheads="1"/>
            </p:cNvSpPr>
            <p:nvPr/>
          </p:nvSpPr>
          <p:spPr bwMode="auto">
            <a:xfrm>
              <a:off x="2989" y="1756"/>
              <a:ext cx="30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ＭＳ Ｐゴシック" pitchFamily="50" charset="-128"/>
                  <a:cs typeface="ＭＳ Ｐゴシック" pitchFamily="50" charset="-128"/>
                </a:rPr>
                <a:t>Internet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70" name="Rectangle 552"/>
            <p:cNvSpPr>
              <a:spLocks noChangeArrowheads="1"/>
            </p:cNvSpPr>
            <p:nvPr/>
          </p:nvSpPr>
          <p:spPr bwMode="auto">
            <a:xfrm>
              <a:off x="3248" y="1763"/>
              <a:ext cx="74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ＭＳ Ｐゴシック" pitchFamily="50" charset="-128"/>
                  <a:ea typeface="ＭＳ Ｐゴシック" pitchFamily="50" charset="-128"/>
                  <a:cs typeface="ＭＳ Ｐゴシック" pitchFamily="50" charset="-128"/>
                </a:rPr>
                <a:t>）</a:t>
              </a:r>
              <a:endParaRPr kumimoji="1" lang="ja-JP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71" name="Freeform 553"/>
            <p:cNvSpPr>
              <a:spLocks/>
            </p:cNvSpPr>
            <p:nvPr/>
          </p:nvSpPr>
          <p:spPr bwMode="auto">
            <a:xfrm>
              <a:off x="2771" y="1734"/>
              <a:ext cx="83" cy="107"/>
            </a:xfrm>
            <a:custGeom>
              <a:avLst/>
              <a:gdLst>
                <a:gd name="T0" fmla="*/ 83 w 83"/>
                <a:gd name="T1" fmla="*/ 6 h 107"/>
                <a:gd name="T2" fmla="*/ 36 w 83"/>
                <a:gd name="T3" fmla="*/ 3 h 107"/>
                <a:gd name="T4" fmla="*/ 4 w 83"/>
                <a:gd name="T5" fmla="*/ 24 h 107"/>
                <a:gd name="T6" fmla="*/ 8 w 83"/>
                <a:gd name="T7" fmla="*/ 67 h 107"/>
                <a:gd name="T8" fmla="*/ 40 w 83"/>
                <a:gd name="T9" fmla="*/ 95 h 107"/>
                <a:gd name="T10" fmla="*/ 59 w 83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07">
                  <a:moveTo>
                    <a:pt x="83" y="6"/>
                  </a:moveTo>
                  <a:cubicBezTo>
                    <a:pt x="66" y="3"/>
                    <a:pt x="49" y="0"/>
                    <a:pt x="36" y="3"/>
                  </a:cubicBezTo>
                  <a:cubicBezTo>
                    <a:pt x="23" y="6"/>
                    <a:pt x="9" y="14"/>
                    <a:pt x="4" y="24"/>
                  </a:cubicBezTo>
                  <a:cubicBezTo>
                    <a:pt x="0" y="35"/>
                    <a:pt x="2" y="55"/>
                    <a:pt x="8" y="67"/>
                  </a:cubicBezTo>
                  <a:cubicBezTo>
                    <a:pt x="14" y="79"/>
                    <a:pt x="32" y="89"/>
                    <a:pt x="40" y="95"/>
                  </a:cubicBezTo>
                  <a:cubicBezTo>
                    <a:pt x="49" y="102"/>
                    <a:pt x="54" y="104"/>
                    <a:pt x="59" y="107"/>
                  </a:cubicBezTo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72" name="Freeform 554"/>
            <p:cNvSpPr>
              <a:spLocks/>
            </p:cNvSpPr>
            <p:nvPr/>
          </p:nvSpPr>
          <p:spPr bwMode="auto">
            <a:xfrm>
              <a:off x="2808" y="1828"/>
              <a:ext cx="209" cy="80"/>
            </a:xfrm>
            <a:custGeom>
              <a:avLst/>
              <a:gdLst>
                <a:gd name="T0" fmla="*/ 0 w 209"/>
                <a:gd name="T1" fmla="*/ 0 h 80"/>
                <a:gd name="T2" fmla="*/ 11 w 209"/>
                <a:gd name="T3" fmla="*/ 38 h 80"/>
                <a:gd name="T4" fmla="*/ 64 w 209"/>
                <a:gd name="T5" fmla="*/ 69 h 80"/>
                <a:gd name="T6" fmla="*/ 148 w 209"/>
                <a:gd name="T7" fmla="*/ 78 h 80"/>
                <a:gd name="T8" fmla="*/ 193 w 209"/>
                <a:gd name="T9" fmla="*/ 58 h 80"/>
                <a:gd name="T10" fmla="*/ 209 w 209"/>
                <a:gd name="T11" fmla="*/ 4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80">
                  <a:moveTo>
                    <a:pt x="0" y="0"/>
                  </a:moveTo>
                  <a:cubicBezTo>
                    <a:pt x="0" y="13"/>
                    <a:pt x="0" y="26"/>
                    <a:pt x="11" y="38"/>
                  </a:cubicBezTo>
                  <a:cubicBezTo>
                    <a:pt x="22" y="50"/>
                    <a:pt x="41" y="63"/>
                    <a:pt x="64" y="69"/>
                  </a:cubicBezTo>
                  <a:cubicBezTo>
                    <a:pt x="87" y="76"/>
                    <a:pt x="127" y="80"/>
                    <a:pt x="148" y="78"/>
                  </a:cubicBezTo>
                  <a:cubicBezTo>
                    <a:pt x="170" y="76"/>
                    <a:pt x="183" y="64"/>
                    <a:pt x="193" y="58"/>
                  </a:cubicBezTo>
                  <a:cubicBezTo>
                    <a:pt x="203" y="53"/>
                    <a:pt x="206" y="50"/>
                    <a:pt x="209" y="46"/>
                  </a:cubicBezTo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73" name="Freeform 555"/>
            <p:cNvSpPr>
              <a:spLocks/>
            </p:cNvSpPr>
            <p:nvPr/>
          </p:nvSpPr>
          <p:spPr bwMode="auto">
            <a:xfrm>
              <a:off x="2807" y="1619"/>
              <a:ext cx="202" cy="127"/>
            </a:xfrm>
            <a:custGeom>
              <a:avLst/>
              <a:gdLst>
                <a:gd name="T0" fmla="*/ 7 w 202"/>
                <a:gd name="T1" fmla="*/ 127 h 127"/>
                <a:gd name="T2" fmla="*/ 7 w 202"/>
                <a:gd name="T3" fmla="*/ 87 h 127"/>
                <a:gd name="T4" fmla="*/ 52 w 202"/>
                <a:gd name="T5" fmla="*/ 40 h 127"/>
                <a:gd name="T6" fmla="*/ 133 w 202"/>
                <a:gd name="T7" fmla="*/ 5 h 127"/>
                <a:gd name="T8" fmla="*/ 183 w 202"/>
                <a:gd name="T9" fmla="*/ 10 h 127"/>
                <a:gd name="T10" fmla="*/ 202 w 202"/>
                <a:gd name="T11" fmla="*/ 1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2" h="127">
                  <a:moveTo>
                    <a:pt x="7" y="127"/>
                  </a:moveTo>
                  <a:cubicBezTo>
                    <a:pt x="4" y="114"/>
                    <a:pt x="0" y="101"/>
                    <a:pt x="7" y="87"/>
                  </a:cubicBezTo>
                  <a:cubicBezTo>
                    <a:pt x="15" y="72"/>
                    <a:pt x="31" y="54"/>
                    <a:pt x="52" y="40"/>
                  </a:cubicBezTo>
                  <a:cubicBezTo>
                    <a:pt x="73" y="26"/>
                    <a:pt x="111" y="10"/>
                    <a:pt x="133" y="5"/>
                  </a:cubicBezTo>
                  <a:cubicBezTo>
                    <a:pt x="155" y="0"/>
                    <a:pt x="171" y="8"/>
                    <a:pt x="183" y="10"/>
                  </a:cubicBezTo>
                  <a:cubicBezTo>
                    <a:pt x="194" y="12"/>
                    <a:pt x="198" y="14"/>
                    <a:pt x="202" y="16"/>
                  </a:cubicBezTo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75" name="Freeform 556"/>
            <p:cNvSpPr>
              <a:spLocks/>
            </p:cNvSpPr>
            <p:nvPr/>
          </p:nvSpPr>
          <p:spPr bwMode="auto">
            <a:xfrm>
              <a:off x="3213" y="1600"/>
              <a:ext cx="212" cy="115"/>
            </a:xfrm>
            <a:custGeom>
              <a:avLst/>
              <a:gdLst>
                <a:gd name="T0" fmla="*/ 0 w 212"/>
                <a:gd name="T1" fmla="*/ 28 h 115"/>
                <a:gd name="T2" fmla="*/ 32 w 212"/>
                <a:gd name="T3" fmla="*/ 3 h 115"/>
                <a:gd name="T4" fmla="*/ 98 w 212"/>
                <a:gd name="T5" fmla="*/ 9 h 115"/>
                <a:gd name="T6" fmla="*/ 177 w 212"/>
                <a:gd name="T7" fmla="*/ 52 h 115"/>
                <a:gd name="T8" fmla="*/ 204 w 212"/>
                <a:gd name="T9" fmla="*/ 95 h 115"/>
                <a:gd name="T10" fmla="*/ 212 w 212"/>
                <a:gd name="T1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115">
                  <a:moveTo>
                    <a:pt x="0" y="28"/>
                  </a:moveTo>
                  <a:cubicBezTo>
                    <a:pt x="8" y="17"/>
                    <a:pt x="16" y="6"/>
                    <a:pt x="32" y="3"/>
                  </a:cubicBezTo>
                  <a:cubicBezTo>
                    <a:pt x="49" y="0"/>
                    <a:pt x="74" y="1"/>
                    <a:pt x="98" y="9"/>
                  </a:cubicBezTo>
                  <a:cubicBezTo>
                    <a:pt x="122" y="17"/>
                    <a:pt x="159" y="38"/>
                    <a:pt x="177" y="52"/>
                  </a:cubicBezTo>
                  <a:cubicBezTo>
                    <a:pt x="195" y="67"/>
                    <a:pt x="199" y="85"/>
                    <a:pt x="204" y="95"/>
                  </a:cubicBezTo>
                  <a:cubicBezTo>
                    <a:pt x="210" y="105"/>
                    <a:pt x="211" y="110"/>
                    <a:pt x="212" y="115"/>
                  </a:cubicBezTo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77" name="Freeform 557"/>
            <p:cNvSpPr>
              <a:spLocks/>
            </p:cNvSpPr>
            <p:nvPr/>
          </p:nvSpPr>
          <p:spPr bwMode="auto">
            <a:xfrm>
              <a:off x="2988" y="1556"/>
              <a:ext cx="228" cy="77"/>
            </a:xfrm>
            <a:custGeom>
              <a:avLst/>
              <a:gdLst>
                <a:gd name="T0" fmla="*/ 0 w 228"/>
                <a:gd name="T1" fmla="*/ 75 h 77"/>
                <a:gd name="T2" fmla="*/ 20 w 228"/>
                <a:gd name="T3" fmla="*/ 27 h 77"/>
                <a:gd name="T4" fmla="*/ 83 w 228"/>
                <a:gd name="T5" fmla="*/ 1 h 77"/>
                <a:gd name="T6" fmla="*/ 172 w 228"/>
                <a:gd name="T7" fmla="*/ 16 h 77"/>
                <a:gd name="T8" fmla="*/ 213 w 228"/>
                <a:gd name="T9" fmla="*/ 56 h 77"/>
                <a:gd name="T10" fmla="*/ 228 w 228"/>
                <a:gd name="T1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77">
                  <a:moveTo>
                    <a:pt x="0" y="75"/>
                  </a:moveTo>
                  <a:cubicBezTo>
                    <a:pt x="3" y="57"/>
                    <a:pt x="6" y="39"/>
                    <a:pt x="20" y="27"/>
                  </a:cubicBezTo>
                  <a:cubicBezTo>
                    <a:pt x="34" y="14"/>
                    <a:pt x="58" y="3"/>
                    <a:pt x="83" y="1"/>
                  </a:cubicBezTo>
                  <a:cubicBezTo>
                    <a:pt x="108" y="0"/>
                    <a:pt x="150" y="7"/>
                    <a:pt x="172" y="16"/>
                  </a:cubicBezTo>
                  <a:cubicBezTo>
                    <a:pt x="194" y="25"/>
                    <a:pt x="204" y="46"/>
                    <a:pt x="213" y="56"/>
                  </a:cubicBezTo>
                  <a:cubicBezTo>
                    <a:pt x="223" y="66"/>
                    <a:pt x="225" y="71"/>
                    <a:pt x="228" y="77"/>
                  </a:cubicBezTo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78" name="Freeform 558"/>
            <p:cNvSpPr>
              <a:spLocks/>
            </p:cNvSpPr>
            <p:nvPr/>
          </p:nvSpPr>
          <p:spPr bwMode="auto">
            <a:xfrm>
              <a:off x="3420" y="1697"/>
              <a:ext cx="52" cy="114"/>
            </a:xfrm>
            <a:custGeom>
              <a:avLst/>
              <a:gdLst>
                <a:gd name="T0" fmla="*/ 0 w 52"/>
                <a:gd name="T1" fmla="*/ 2 h 114"/>
                <a:gd name="T2" fmla="*/ 26 w 52"/>
                <a:gd name="T3" fmla="*/ 5 h 114"/>
                <a:gd name="T4" fmla="*/ 46 w 52"/>
                <a:gd name="T5" fmla="*/ 33 h 114"/>
                <a:gd name="T6" fmla="*/ 51 w 52"/>
                <a:gd name="T7" fmla="*/ 79 h 114"/>
                <a:gd name="T8" fmla="*/ 37 w 52"/>
                <a:gd name="T9" fmla="*/ 105 h 114"/>
                <a:gd name="T10" fmla="*/ 29 w 52"/>
                <a:gd name="T11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114">
                  <a:moveTo>
                    <a:pt x="0" y="2"/>
                  </a:moveTo>
                  <a:cubicBezTo>
                    <a:pt x="9" y="1"/>
                    <a:pt x="18" y="0"/>
                    <a:pt x="26" y="5"/>
                  </a:cubicBezTo>
                  <a:cubicBezTo>
                    <a:pt x="33" y="11"/>
                    <a:pt x="42" y="21"/>
                    <a:pt x="46" y="33"/>
                  </a:cubicBezTo>
                  <a:cubicBezTo>
                    <a:pt x="50" y="46"/>
                    <a:pt x="52" y="67"/>
                    <a:pt x="51" y="79"/>
                  </a:cubicBezTo>
                  <a:cubicBezTo>
                    <a:pt x="50" y="91"/>
                    <a:pt x="41" y="99"/>
                    <a:pt x="37" y="105"/>
                  </a:cubicBezTo>
                  <a:cubicBezTo>
                    <a:pt x="34" y="110"/>
                    <a:pt x="31" y="112"/>
                    <a:pt x="29" y="114"/>
                  </a:cubicBezTo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79" name="Freeform 559"/>
            <p:cNvSpPr>
              <a:spLocks/>
            </p:cNvSpPr>
            <p:nvPr/>
          </p:nvSpPr>
          <p:spPr bwMode="auto">
            <a:xfrm>
              <a:off x="2982" y="1894"/>
              <a:ext cx="209" cy="33"/>
            </a:xfrm>
            <a:custGeom>
              <a:avLst/>
              <a:gdLst>
                <a:gd name="T0" fmla="*/ 209 w 209"/>
                <a:gd name="T1" fmla="*/ 1 h 33"/>
                <a:gd name="T2" fmla="*/ 190 w 209"/>
                <a:gd name="T3" fmla="*/ 21 h 33"/>
                <a:gd name="T4" fmla="*/ 132 w 209"/>
                <a:gd name="T5" fmla="*/ 33 h 33"/>
                <a:gd name="T6" fmla="*/ 51 w 209"/>
                <a:gd name="T7" fmla="*/ 26 h 33"/>
                <a:gd name="T8" fmla="*/ 13 w 209"/>
                <a:gd name="T9" fmla="*/ 9 h 33"/>
                <a:gd name="T10" fmla="*/ 0 w 209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33">
                  <a:moveTo>
                    <a:pt x="209" y="1"/>
                  </a:moveTo>
                  <a:cubicBezTo>
                    <a:pt x="206" y="8"/>
                    <a:pt x="203" y="16"/>
                    <a:pt x="190" y="21"/>
                  </a:cubicBezTo>
                  <a:cubicBezTo>
                    <a:pt x="177" y="27"/>
                    <a:pt x="156" y="32"/>
                    <a:pt x="132" y="33"/>
                  </a:cubicBezTo>
                  <a:cubicBezTo>
                    <a:pt x="109" y="33"/>
                    <a:pt x="71" y="30"/>
                    <a:pt x="51" y="26"/>
                  </a:cubicBezTo>
                  <a:cubicBezTo>
                    <a:pt x="31" y="22"/>
                    <a:pt x="21" y="13"/>
                    <a:pt x="13" y="9"/>
                  </a:cubicBezTo>
                  <a:cubicBezTo>
                    <a:pt x="5" y="4"/>
                    <a:pt x="2" y="2"/>
                    <a:pt x="0" y="0"/>
                  </a:cubicBezTo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80" name="Freeform 560"/>
            <p:cNvSpPr>
              <a:spLocks/>
            </p:cNvSpPr>
            <p:nvPr/>
          </p:nvSpPr>
          <p:spPr bwMode="auto">
            <a:xfrm>
              <a:off x="3175" y="1864"/>
              <a:ext cx="202" cy="67"/>
            </a:xfrm>
            <a:custGeom>
              <a:avLst/>
              <a:gdLst>
                <a:gd name="T0" fmla="*/ 202 w 202"/>
                <a:gd name="T1" fmla="*/ 0 h 67"/>
                <a:gd name="T2" fmla="*/ 190 w 202"/>
                <a:gd name="T3" fmla="*/ 25 h 67"/>
                <a:gd name="T4" fmla="*/ 137 w 202"/>
                <a:gd name="T5" fmla="*/ 51 h 67"/>
                <a:gd name="T6" fmla="*/ 56 w 202"/>
                <a:gd name="T7" fmla="*/ 65 h 67"/>
                <a:gd name="T8" fmla="*/ 15 w 202"/>
                <a:gd name="T9" fmla="*/ 58 h 67"/>
                <a:gd name="T10" fmla="*/ 0 w 202"/>
                <a:gd name="T11" fmla="*/ 5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2" h="67">
                  <a:moveTo>
                    <a:pt x="202" y="0"/>
                  </a:moveTo>
                  <a:cubicBezTo>
                    <a:pt x="201" y="8"/>
                    <a:pt x="201" y="17"/>
                    <a:pt x="190" y="25"/>
                  </a:cubicBezTo>
                  <a:cubicBezTo>
                    <a:pt x="179" y="33"/>
                    <a:pt x="159" y="44"/>
                    <a:pt x="137" y="51"/>
                  </a:cubicBezTo>
                  <a:cubicBezTo>
                    <a:pt x="114" y="57"/>
                    <a:pt x="76" y="64"/>
                    <a:pt x="56" y="65"/>
                  </a:cubicBezTo>
                  <a:cubicBezTo>
                    <a:pt x="36" y="67"/>
                    <a:pt x="24" y="60"/>
                    <a:pt x="15" y="58"/>
                  </a:cubicBezTo>
                  <a:cubicBezTo>
                    <a:pt x="6" y="56"/>
                    <a:pt x="3" y="54"/>
                    <a:pt x="0" y="53"/>
                  </a:cubicBezTo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81" name="Freeform 561"/>
            <p:cNvSpPr>
              <a:spLocks/>
            </p:cNvSpPr>
            <p:nvPr/>
          </p:nvSpPr>
          <p:spPr bwMode="auto">
            <a:xfrm>
              <a:off x="3374" y="1801"/>
              <a:ext cx="79" cy="78"/>
            </a:xfrm>
            <a:custGeom>
              <a:avLst/>
              <a:gdLst>
                <a:gd name="T0" fmla="*/ 70 w 79"/>
                <a:gd name="T1" fmla="*/ 0 h 78"/>
                <a:gd name="T2" fmla="*/ 78 w 79"/>
                <a:gd name="T3" fmla="*/ 19 h 78"/>
                <a:gd name="T4" fmla="*/ 66 w 79"/>
                <a:gd name="T5" fmla="*/ 47 h 78"/>
                <a:gd name="T6" fmla="*/ 35 w 79"/>
                <a:gd name="T7" fmla="*/ 73 h 78"/>
                <a:gd name="T8" fmla="*/ 10 w 79"/>
                <a:gd name="T9" fmla="*/ 77 h 78"/>
                <a:gd name="T10" fmla="*/ 0 w 79"/>
                <a:gd name="T11" fmla="*/ 7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78">
                  <a:moveTo>
                    <a:pt x="70" y="0"/>
                  </a:moveTo>
                  <a:cubicBezTo>
                    <a:pt x="75" y="5"/>
                    <a:pt x="79" y="11"/>
                    <a:pt x="78" y="19"/>
                  </a:cubicBezTo>
                  <a:cubicBezTo>
                    <a:pt x="78" y="27"/>
                    <a:pt x="73" y="38"/>
                    <a:pt x="66" y="47"/>
                  </a:cubicBezTo>
                  <a:cubicBezTo>
                    <a:pt x="59" y="56"/>
                    <a:pt x="44" y="69"/>
                    <a:pt x="35" y="73"/>
                  </a:cubicBezTo>
                  <a:cubicBezTo>
                    <a:pt x="25" y="78"/>
                    <a:pt x="16" y="76"/>
                    <a:pt x="10" y="77"/>
                  </a:cubicBezTo>
                  <a:cubicBezTo>
                    <a:pt x="4" y="77"/>
                    <a:pt x="2" y="76"/>
                    <a:pt x="0" y="76"/>
                  </a:cubicBezTo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582" name="下矢印 2581"/>
          <p:cNvSpPr/>
          <p:nvPr/>
        </p:nvSpPr>
        <p:spPr>
          <a:xfrm>
            <a:off x="6976938" y="3971032"/>
            <a:ext cx="468065" cy="4787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テキスト ボックス 309"/>
          <p:cNvSpPr txBox="1"/>
          <p:nvPr/>
        </p:nvSpPr>
        <p:spPr>
          <a:xfrm>
            <a:off x="683568" y="3564305"/>
            <a:ext cx="7564909" cy="584775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9000">
                <a:schemeClr val="bg1"/>
              </a:gs>
              <a:gs pos="100000">
                <a:schemeClr val="accent5"/>
              </a:gs>
            </a:gsLst>
            <a:lin ang="2700000" scaled="1"/>
          </a:gra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kumimoji="1" lang="ja-JP" altLang="en-US" sz="3200" dirty="0" smtClean="0"/>
              <a:t>当社や環境測定者の生産性向上</a:t>
            </a:r>
            <a:r>
              <a:rPr lang="ja-JP" altLang="en-US" sz="3200" dirty="0" smtClean="0"/>
              <a:t>に貢献</a:t>
            </a:r>
            <a:endParaRPr kumimoji="1" lang="en-US" altLang="ja-JP" sz="3200" dirty="0" smtClean="0"/>
          </a:p>
        </p:txBody>
      </p:sp>
    </p:spTree>
    <p:extLst>
      <p:ext uri="{BB962C8B-B14F-4D97-AF65-F5344CB8AC3E}">
        <p14:creationId xmlns:p14="http://schemas.microsoft.com/office/powerpoint/2010/main" val="393903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292464" y="1186781"/>
            <a:ext cx="50400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2" name="Text Box 45"/>
          <p:cNvSpPr txBox="1">
            <a:spLocks noChangeArrowheads="1"/>
          </p:cNvSpPr>
          <p:nvPr/>
        </p:nvSpPr>
        <p:spPr bwMode="auto">
          <a:xfrm>
            <a:off x="251520" y="332656"/>
            <a:ext cx="823944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目次</a:t>
            </a:r>
            <a:endParaRPr lang="en-US" altLang="ja-JP" sz="32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970095"/>
            <a:ext cx="9144000" cy="216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92464" y="2727537"/>
            <a:ext cx="504000" cy="504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343242" y="2727537"/>
            <a:ext cx="3478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sz="3000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Ⅱ</a:t>
            </a:r>
            <a:endParaRPr lang="en-US" altLang="ja-JP" sz="3000" dirty="0" smtClean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92464" y="1186781"/>
            <a:ext cx="504000" cy="504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343242" y="1186781"/>
            <a:ext cx="3478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zh-TW" sz="3000" spc="-3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Ⅰ</a:t>
            </a:r>
            <a:endParaRPr lang="en-US" altLang="ja-JP" sz="3000" dirty="0" smtClean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954184" y="3287306"/>
            <a:ext cx="2196114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800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１．業績見通し</a:t>
            </a:r>
            <a:endParaRPr lang="en-US" altLang="ja-JP" sz="2800" dirty="0" smtClean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3" name="Text Box 45"/>
          <p:cNvSpPr txBox="1">
            <a:spLocks noChangeArrowheads="1"/>
          </p:cNvSpPr>
          <p:nvPr/>
        </p:nvSpPr>
        <p:spPr bwMode="auto">
          <a:xfrm>
            <a:off x="954184" y="2700241"/>
            <a:ext cx="48419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000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２０１９</a:t>
            </a:r>
            <a:r>
              <a:rPr lang="zh-TW" altLang="en-US" sz="3000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ja-JP" altLang="en-US" sz="3000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度</a:t>
            </a:r>
            <a:r>
              <a:rPr lang="ja-JP" altLang="en-US" sz="3000" b="1" spc="-300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業績見通し</a:t>
            </a:r>
            <a:endParaRPr lang="en-US" altLang="ja-JP" sz="3000" b="1" dirty="0" smtClean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954184" y="1732690"/>
            <a:ext cx="2997615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8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１．連結決算の概要</a:t>
            </a:r>
          </a:p>
          <a:p>
            <a:pPr>
              <a:tabLst>
                <a:tab pos="355600" algn="l"/>
                <a:tab pos="712788" algn="l"/>
              </a:tabLst>
            </a:pPr>
            <a:endParaRPr lang="ja-JP" altLang="en-US" sz="2800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Text Box 45"/>
          <p:cNvSpPr txBox="1">
            <a:spLocks noChangeArrowheads="1"/>
          </p:cNvSpPr>
          <p:nvPr/>
        </p:nvSpPr>
        <p:spPr bwMode="auto">
          <a:xfrm>
            <a:off x="954184" y="1159485"/>
            <a:ext cx="390584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000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２０１８</a:t>
            </a:r>
            <a:r>
              <a:rPr lang="zh-TW" altLang="en-US" sz="3000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ja-JP" altLang="en-US" sz="3000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度　</a:t>
            </a:r>
            <a:r>
              <a:rPr lang="zh-TW" altLang="en-US" sz="3000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決算</a:t>
            </a:r>
            <a:endParaRPr lang="en-US" altLang="ja-JP" sz="3000" b="1" dirty="0" smtClean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92464" y="4221088"/>
            <a:ext cx="504000" cy="504000"/>
          </a:xfrm>
          <a:prstGeom prst="rect">
            <a:avLst/>
          </a:prstGeom>
          <a:solidFill>
            <a:srgbClr val="049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343242" y="4221088"/>
            <a:ext cx="34624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sz="3000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</a:t>
            </a:r>
            <a:endParaRPr lang="en-US" altLang="ja-JP" sz="3000" dirty="0" smtClean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Text Box 45"/>
          <p:cNvSpPr txBox="1">
            <a:spLocks noChangeArrowheads="1"/>
          </p:cNvSpPr>
          <p:nvPr/>
        </p:nvSpPr>
        <p:spPr bwMode="auto">
          <a:xfrm>
            <a:off x="954184" y="4221088"/>
            <a:ext cx="647773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000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中期経営計画の進捗成果と今後の展望</a:t>
            </a:r>
            <a:endParaRPr lang="en-US" altLang="ja-JP" sz="3000" b="1" dirty="0" smtClean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954184" y="4799418"/>
            <a:ext cx="7578256" cy="1292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800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</a:t>
            </a:r>
            <a:r>
              <a: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進捗</a:t>
            </a:r>
            <a:r>
              <a:rPr lang="ja-JP" altLang="en-US" sz="2800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成果と</a:t>
            </a:r>
            <a:r>
              <a:rPr lang="ja-JP" altLang="en-US" sz="2800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見通し</a:t>
            </a:r>
            <a:endParaRPr lang="en-US" altLang="ja-JP" sz="2800" dirty="0" smtClean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  <a:p>
            <a:pPr>
              <a:tabLst>
                <a:tab pos="355600" algn="l"/>
                <a:tab pos="712788" algn="l"/>
              </a:tabLst>
            </a:pPr>
            <a:r>
              <a:rPr lang="ja-JP" altLang="en-US" sz="2800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２</a:t>
            </a:r>
            <a:r>
              <a:rPr lang="ja-JP" altLang="en-US" sz="28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．利益配分に関する基本方針</a:t>
            </a:r>
            <a:endParaRPr lang="en-US" altLang="ja-JP" sz="2800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  <a:p>
            <a:pPr>
              <a:tabLst>
                <a:tab pos="355600" algn="l"/>
                <a:tab pos="712788" algn="l"/>
              </a:tabLst>
            </a:pPr>
            <a:endParaRPr lang="en-US" altLang="ja-JP" sz="2800" dirty="0" smtClean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174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．進捗成果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と見通し（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2" name="Text Box 45"/>
          <p:cNvSpPr txBox="1">
            <a:spLocks noChangeArrowheads="1"/>
          </p:cNvSpPr>
          <p:nvPr/>
        </p:nvSpPr>
        <p:spPr bwMode="auto">
          <a:xfrm>
            <a:off x="524661" y="1119898"/>
            <a:ext cx="8098371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ＡＩを活用した「ＢＥＭＳデータ解析ソフト」の開発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ja-JP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 </a:t>
            </a:r>
            <a:endParaRPr kumimoji="1" lang="en-US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75" y="1772816"/>
            <a:ext cx="6395669" cy="421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971600" y="3342845"/>
            <a:ext cx="6984776" cy="107721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9000">
                <a:schemeClr val="bg1"/>
              </a:gs>
              <a:gs pos="100000">
                <a:schemeClr val="accent5"/>
              </a:gs>
            </a:gsLst>
            <a:lin ang="2700000" scaled="1"/>
          </a:gra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kumimoji="1" lang="ja-JP" altLang="en-US" sz="3200" dirty="0" smtClean="0"/>
              <a:t>・</a:t>
            </a:r>
            <a:r>
              <a:rPr lang="ja-JP" altLang="en-US" sz="3200" dirty="0" smtClean="0"/>
              <a:t>お</a:t>
            </a:r>
            <a:r>
              <a:rPr lang="ja-JP" altLang="en-US" sz="3200" dirty="0"/>
              <a:t>客様</a:t>
            </a:r>
            <a:r>
              <a:rPr kumimoji="1" lang="ja-JP" altLang="en-US" sz="3200" dirty="0" smtClean="0"/>
              <a:t>の省エネ計画に貢献</a:t>
            </a:r>
            <a:endParaRPr kumimoji="1" lang="en-US" altLang="ja-JP" sz="3200" dirty="0" smtClean="0"/>
          </a:p>
          <a:p>
            <a:pPr algn="ctr"/>
            <a:r>
              <a:rPr lang="ja-JP" altLang="en-US" sz="3200" dirty="0" smtClean="0"/>
              <a:t>・当社の生産性向上に貢献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2449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30"/>
          <p:cNvSpPr/>
          <p:nvPr/>
        </p:nvSpPr>
        <p:spPr>
          <a:xfrm>
            <a:off x="326125" y="1916832"/>
            <a:ext cx="8496322" cy="4536504"/>
          </a:xfrm>
          <a:prstGeom prst="roundRect">
            <a:avLst>
              <a:gd name="adj" fmla="val 3018"/>
            </a:avLst>
          </a:prstGeom>
          <a:solidFill>
            <a:srgbClr val="EEF5FC"/>
          </a:solidFill>
          <a:ln>
            <a:noFill/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latin typeface="Arial" panose="020B0604020202020204" pitchFamily="34" charset="0"/>
            </a:endParaRPr>
          </a:p>
        </p:txBody>
      </p:sp>
      <p:sp>
        <p:nvSpPr>
          <p:cNvPr id="24" name="Text Box 45"/>
          <p:cNvSpPr txBox="1">
            <a:spLocks noChangeArrowheads="1"/>
          </p:cNvSpPr>
          <p:nvPr/>
        </p:nvSpPr>
        <p:spPr bwMode="auto">
          <a:xfrm>
            <a:off x="520890" y="1988840"/>
            <a:ext cx="8601462" cy="44319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55600" algn="l"/>
                <a:tab pos="712788" algn="l"/>
              </a:tabLst>
            </a:pP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原子力分野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新規制基準対応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テロ対策を含む特定重大事故等対処施設、緊急時対策所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安定化や廃炉に向けた取り組みを継続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55600" algn="l"/>
                <a:tab pos="712788" algn="l"/>
              </a:tabLst>
            </a:pP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海外分野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３現地法人体制の流動性を高めた展開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グローバル顧客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に対する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国内外連携による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日本、海外両面サポート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557941" y="1134308"/>
            <a:ext cx="7736092" cy="9848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原子力分野、海外分野</a:t>
            </a:r>
          </a:p>
          <a:p>
            <a:pPr>
              <a:tabLst>
                <a:tab pos="355600" algn="l"/>
                <a:tab pos="712788" algn="l"/>
              </a:tabLst>
            </a:pPr>
            <a:endParaRPr lang="en-US" altLang="ja-JP" sz="3200" b="1" dirty="0" smtClean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．進捗成果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と見通し（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3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557941" y="1134308"/>
            <a:ext cx="7736092" cy="9848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海外展開</a:t>
            </a:r>
          </a:p>
          <a:p>
            <a:pPr>
              <a:tabLst>
                <a:tab pos="355600" algn="l"/>
                <a:tab pos="712788" algn="l"/>
              </a:tabLst>
            </a:pPr>
            <a:endParaRPr lang="en-US" altLang="ja-JP" sz="3200" b="1" dirty="0" smtClean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solidFill>
                  <a:prstClr val="black"/>
                </a:solidFill>
                <a:effectLst>
                  <a:glow rad="50800">
                    <a:prstClr val="white">
                      <a:alpha val="80000"/>
                    </a:prst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solidFill>
                  <a:prstClr val="black"/>
                </a:solidFill>
                <a:effectLst>
                  <a:glow rad="50800">
                    <a:prstClr val="white">
                      <a:alpha val="80000"/>
                    </a:prst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solidFill>
                  <a:prstClr val="black"/>
                </a:solidFill>
                <a:effectLst>
                  <a:glow rad="50800">
                    <a:prstClr val="white">
                      <a:alpha val="80000"/>
                    </a:prst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solidFill>
                <a:prstClr val="black"/>
              </a:solidFill>
              <a:effectLst>
                <a:glow rad="50800">
                  <a:prstClr val="white">
                    <a:alpha val="80000"/>
                  </a:prst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１</a:t>
            </a:r>
            <a:r>
              <a:rPr lang="ja-JP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．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進捗</a:t>
            </a:r>
            <a:r>
              <a:rPr lang="ja-JP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成果と見通し（</a:t>
            </a:r>
            <a:r>
              <a:rPr lang="ja-JP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５</a:t>
            </a:r>
            <a:r>
              <a:rPr lang="ja-JP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）</a:t>
            </a:r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グループ化 44"/>
          <p:cNvGrpSpPr/>
          <p:nvPr/>
        </p:nvGrpSpPr>
        <p:grpSpPr>
          <a:xfrm>
            <a:off x="1358383" y="1707267"/>
            <a:ext cx="5616624" cy="4824536"/>
            <a:chOff x="1331640" y="1476158"/>
            <a:chExt cx="5904656" cy="5078004"/>
          </a:xfrm>
        </p:grpSpPr>
        <p:pic>
          <p:nvPicPr>
            <p:cNvPr id="12" name="図 11" descr="a_00_eastern_asia_500p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1640" y="1476158"/>
              <a:ext cx="5904656" cy="5078004"/>
            </a:xfrm>
            <a:prstGeom prst="rect">
              <a:avLst/>
            </a:prstGeom>
          </p:spPr>
        </p:pic>
        <p:sp>
          <p:nvSpPr>
            <p:cNvPr id="13" name="フローチャート : 結合子 12"/>
            <p:cNvSpPr/>
            <p:nvPr/>
          </p:nvSpPr>
          <p:spPr>
            <a:xfrm>
              <a:off x="1996964" y="4882238"/>
              <a:ext cx="108000" cy="10800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ローチャート : 結合子 14"/>
            <p:cNvSpPr/>
            <p:nvPr/>
          </p:nvSpPr>
          <p:spPr>
            <a:xfrm>
              <a:off x="3275856" y="4221088"/>
              <a:ext cx="108000" cy="108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ローチャート : 結合子 15"/>
            <p:cNvSpPr/>
            <p:nvPr/>
          </p:nvSpPr>
          <p:spPr>
            <a:xfrm>
              <a:off x="3908777" y="4700718"/>
              <a:ext cx="108000" cy="108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ローチャート : 結合子 16"/>
            <p:cNvSpPr/>
            <p:nvPr/>
          </p:nvSpPr>
          <p:spPr>
            <a:xfrm>
              <a:off x="6156176" y="2636912"/>
              <a:ext cx="108000" cy="1080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フローチャート : 結合子 18"/>
            <p:cNvSpPr/>
            <p:nvPr/>
          </p:nvSpPr>
          <p:spPr>
            <a:xfrm>
              <a:off x="3851920" y="5508606"/>
              <a:ext cx="108000" cy="10800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角丸四角形 19"/>
            <p:cNvSpPr/>
            <p:nvPr/>
          </p:nvSpPr>
          <p:spPr>
            <a:xfrm>
              <a:off x="2172055" y="4834628"/>
              <a:ext cx="1103801" cy="2880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 smtClean="0">
                  <a:solidFill>
                    <a:srgbClr val="FF0000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スリランカ</a:t>
              </a:r>
              <a:endParaRPr lang="en-US" altLang="ja-JP" sz="14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21" name="角丸四角形 20"/>
            <p:cNvSpPr/>
            <p:nvPr/>
          </p:nvSpPr>
          <p:spPr>
            <a:xfrm>
              <a:off x="2238104" y="3931020"/>
              <a:ext cx="1079785" cy="2880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 smtClean="0">
                  <a:solidFill>
                    <a:schemeClr val="tx2">
                      <a:lumMod val="75000"/>
                    </a:schemeClr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ミャンマー</a:t>
              </a:r>
              <a:endParaRPr kumimoji="1" lang="ja-JP" altLang="en-US" sz="1400" dirty="0">
                <a:solidFill>
                  <a:schemeClr val="tx2">
                    <a:lumMod val="75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22" name="角丸四角形 21"/>
            <p:cNvSpPr/>
            <p:nvPr/>
          </p:nvSpPr>
          <p:spPr>
            <a:xfrm>
              <a:off x="2643787" y="5698724"/>
              <a:ext cx="1352237" cy="288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 smtClean="0">
                  <a:solidFill>
                    <a:srgbClr val="FF0000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シンガポール</a:t>
              </a:r>
              <a:endParaRPr lang="en-US" altLang="ja-JP" sz="14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25" name="角丸四角形 24"/>
            <p:cNvSpPr/>
            <p:nvPr/>
          </p:nvSpPr>
          <p:spPr>
            <a:xfrm>
              <a:off x="5171252" y="3312312"/>
              <a:ext cx="684000" cy="2880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 smtClean="0">
                  <a:solidFill>
                    <a:srgbClr val="FF0000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上海</a:t>
              </a:r>
              <a:endParaRPr lang="en-US" altLang="ja-JP" sz="14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3940366" y="4404326"/>
              <a:ext cx="1173210" cy="2880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 smtClean="0">
                  <a:solidFill>
                    <a:schemeClr val="tx2">
                      <a:lumMod val="75000"/>
                    </a:schemeClr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カンボジア</a:t>
              </a:r>
              <a:endParaRPr kumimoji="1" lang="ja-JP" altLang="en-US" sz="1400" dirty="0">
                <a:solidFill>
                  <a:schemeClr val="tx2">
                    <a:lumMod val="75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27" name="フローチャート : 結合子 26"/>
            <p:cNvSpPr/>
            <p:nvPr/>
          </p:nvSpPr>
          <p:spPr>
            <a:xfrm>
              <a:off x="1547664" y="5301208"/>
              <a:ext cx="108000" cy="108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ローチャート : 結合子 27"/>
            <p:cNvSpPr/>
            <p:nvPr/>
          </p:nvSpPr>
          <p:spPr>
            <a:xfrm>
              <a:off x="4584215" y="3789040"/>
              <a:ext cx="108000" cy="108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ローチャート : 結合子 28"/>
            <p:cNvSpPr/>
            <p:nvPr/>
          </p:nvSpPr>
          <p:spPr>
            <a:xfrm>
              <a:off x="4644008" y="2636912"/>
              <a:ext cx="108000" cy="108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角丸四角形 29"/>
            <p:cNvSpPr/>
            <p:nvPr/>
          </p:nvSpPr>
          <p:spPr>
            <a:xfrm>
              <a:off x="1415863" y="5482700"/>
              <a:ext cx="1129087" cy="2880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 smtClean="0">
                  <a:solidFill>
                    <a:schemeClr val="tx2">
                      <a:lumMod val="75000"/>
                    </a:schemeClr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モルジブ</a:t>
              </a:r>
              <a:endParaRPr lang="en-US" altLang="ja-JP" sz="1400" dirty="0" smtClean="0">
                <a:solidFill>
                  <a:schemeClr val="tx2">
                    <a:lumMod val="75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32" name="角丸四角形 31"/>
            <p:cNvSpPr/>
            <p:nvPr/>
          </p:nvSpPr>
          <p:spPr>
            <a:xfrm>
              <a:off x="3996024" y="2348911"/>
              <a:ext cx="684000" cy="2880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 smtClean="0">
                  <a:solidFill>
                    <a:schemeClr val="tx2">
                      <a:lumMod val="75000"/>
                    </a:schemeClr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天津</a:t>
              </a:r>
              <a:endParaRPr lang="en-US" altLang="ja-JP" sz="1400" dirty="0" smtClean="0">
                <a:solidFill>
                  <a:schemeClr val="tx2">
                    <a:lumMod val="75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33" name="角丸四角形 32"/>
            <p:cNvSpPr/>
            <p:nvPr/>
          </p:nvSpPr>
          <p:spPr>
            <a:xfrm>
              <a:off x="3876206" y="3537120"/>
              <a:ext cx="684000" cy="2880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 smtClean="0">
                  <a:solidFill>
                    <a:schemeClr val="tx2">
                      <a:lumMod val="75000"/>
                    </a:schemeClr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広州</a:t>
              </a:r>
              <a:endParaRPr lang="en-US" altLang="ja-JP" sz="1400" dirty="0" smtClean="0">
                <a:solidFill>
                  <a:schemeClr val="tx2">
                    <a:lumMod val="75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34" name="フローチャート : 結合子 33"/>
            <p:cNvSpPr/>
            <p:nvPr/>
          </p:nvSpPr>
          <p:spPr>
            <a:xfrm>
              <a:off x="5076056" y="3212976"/>
              <a:ext cx="108000" cy="108000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角丸四角形 34"/>
            <p:cNvSpPr/>
            <p:nvPr/>
          </p:nvSpPr>
          <p:spPr>
            <a:xfrm>
              <a:off x="3365448" y="3000784"/>
              <a:ext cx="684000" cy="2880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 smtClean="0">
                  <a:solidFill>
                    <a:schemeClr val="tx2">
                      <a:lumMod val="75000"/>
                    </a:schemeClr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重慶</a:t>
              </a:r>
              <a:endParaRPr lang="en-US" altLang="ja-JP" sz="1400" dirty="0" smtClean="0">
                <a:solidFill>
                  <a:schemeClr val="tx2">
                    <a:lumMod val="75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36" name="フローチャート : 結合子 35"/>
            <p:cNvSpPr/>
            <p:nvPr/>
          </p:nvSpPr>
          <p:spPr>
            <a:xfrm>
              <a:off x="4049448" y="3283312"/>
              <a:ext cx="108000" cy="108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ローチャート : 結合子 30"/>
            <p:cNvSpPr/>
            <p:nvPr/>
          </p:nvSpPr>
          <p:spPr>
            <a:xfrm>
              <a:off x="4913374" y="3039505"/>
              <a:ext cx="108000" cy="108000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角丸四角形 37"/>
            <p:cNvSpPr/>
            <p:nvPr/>
          </p:nvSpPr>
          <p:spPr>
            <a:xfrm>
              <a:off x="4276550" y="3142399"/>
              <a:ext cx="684000" cy="2880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 smtClean="0">
                  <a:solidFill>
                    <a:schemeClr val="tx2">
                      <a:lumMod val="75000"/>
                    </a:schemeClr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江蘇</a:t>
              </a:r>
              <a:endParaRPr lang="en-US" altLang="ja-JP" sz="1400" dirty="0" smtClean="0">
                <a:solidFill>
                  <a:schemeClr val="tx2">
                    <a:lumMod val="75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sp>
        <p:nvSpPr>
          <p:cNvPr id="37" name="角丸四角形 36"/>
          <p:cNvSpPr/>
          <p:nvPr/>
        </p:nvSpPr>
        <p:spPr>
          <a:xfrm>
            <a:off x="6012160" y="2883844"/>
            <a:ext cx="1368152" cy="36004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国際事業</a:t>
            </a:r>
            <a:r>
              <a:rPr kumimoji="1" lang="ja-JP" altLang="en-US" sz="14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本部</a:t>
            </a:r>
            <a:endParaRPr kumimoji="1" lang="ja-JP" altLang="en-US" sz="14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352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30"/>
          <p:cNvSpPr/>
          <p:nvPr/>
        </p:nvSpPr>
        <p:spPr>
          <a:xfrm>
            <a:off x="326125" y="2079691"/>
            <a:ext cx="8496322" cy="4176464"/>
          </a:xfrm>
          <a:prstGeom prst="roundRect">
            <a:avLst>
              <a:gd name="adj" fmla="val 3018"/>
            </a:avLst>
          </a:prstGeom>
          <a:solidFill>
            <a:srgbClr val="EEF5FC"/>
          </a:solidFill>
          <a:ln>
            <a:noFill/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latin typeface="Arial" panose="020B0604020202020204" pitchFamily="34" charset="0"/>
            </a:endParaRPr>
          </a:p>
        </p:txBody>
      </p:sp>
      <p:sp>
        <p:nvSpPr>
          <p:cNvPr id="24" name="Text Box 45"/>
          <p:cNvSpPr txBox="1">
            <a:spLocks noChangeArrowheads="1"/>
          </p:cNvSpPr>
          <p:nvPr/>
        </p:nvSpPr>
        <p:spPr bwMode="auto">
          <a:xfrm>
            <a:off x="525835" y="2448548"/>
            <a:ext cx="8078613" cy="30008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再生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医療、先端医薬分野に向けた対応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治験環境に空調技術を組込む再生医療向けユニット開発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「微粒子可視化システム」の進化⇒“Ｔ</a:t>
            </a:r>
            <a:r>
              <a:rPr lang="en-US" altLang="ja-JP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ype</a:t>
            </a:r>
            <a:r>
              <a:rPr lang="en-US" altLang="ja-JP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-S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”を市場投入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endParaRPr lang="en-US" altLang="ja-JP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55600" algn="l"/>
                <a:tab pos="712788" algn="l"/>
              </a:tabLst>
            </a:pP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健康志向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新たに「抗菌化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水性塗料」を開発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525835" y="1131185"/>
            <a:ext cx="8698110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再生</a:t>
            </a:r>
            <a:r>
              <a:rPr lang="ja-JP" altLang="en-US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医療</a:t>
            </a:r>
            <a:r>
              <a:rPr lang="ja-JP" altLang="en-US" sz="3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、先端医薬分野等対応、健康志向</a:t>
            </a:r>
            <a:endParaRPr lang="en-US" altLang="ja-JP" sz="3200" b="1" dirty="0" smtClean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．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進捗成果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と見通し（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６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092453" y="3663407"/>
            <a:ext cx="7353453" cy="365406"/>
          </a:xfrm>
          <a:prstGeom prst="rect">
            <a:avLst/>
          </a:prstGeom>
          <a:solidFill>
            <a:srgbClr val="DED905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906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．進捗成果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と見通し（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６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2" name="Text Box 45"/>
          <p:cNvSpPr txBox="1">
            <a:spLocks noChangeArrowheads="1"/>
          </p:cNvSpPr>
          <p:nvPr/>
        </p:nvSpPr>
        <p:spPr bwMode="auto">
          <a:xfrm>
            <a:off x="524661" y="1119898"/>
            <a:ext cx="7155805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「微粒子可視化システム　Ｔ</a:t>
            </a:r>
            <a:r>
              <a:rPr lang="en-US" altLang="ja-JP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ype</a:t>
            </a:r>
            <a:r>
              <a:rPr lang="en-US" altLang="ja-JP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Ｓ</a:t>
            </a: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」を開発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ja-JP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 </a:t>
            </a:r>
            <a:endParaRPr kumimoji="1" lang="en-US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310" name="テキスト ボックス 309"/>
          <p:cNvSpPr txBox="1"/>
          <p:nvPr/>
        </p:nvSpPr>
        <p:spPr>
          <a:xfrm>
            <a:off x="1043608" y="5097958"/>
            <a:ext cx="7344816" cy="92333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dirty="0"/>
              <a:t>光源</a:t>
            </a:r>
            <a:r>
              <a:rPr lang="ja-JP" altLang="en-US" dirty="0" smtClean="0"/>
              <a:t>とカメラを一体化のモバイルタイプとし、機動性向上</a:t>
            </a:r>
            <a:endParaRPr lang="en-US" altLang="ja-JP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dirty="0" smtClean="0"/>
              <a:t>毎秒</a:t>
            </a:r>
            <a:r>
              <a:rPr lang="en-US" altLang="ja-JP" dirty="0" smtClean="0"/>
              <a:t>30</a:t>
            </a:r>
            <a:r>
              <a:rPr lang="ja-JP" altLang="en-US" dirty="0" smtClean="0"/>
              <a:t>回の高速サンプリングでリアルタイムな清浄度把握が可能</a:t>
            </a:r>
            <a:endParaRPr kumimoji="1" lang="en-US" altLang="ja-JP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dirty="0" smtClean="0"/>
              <a:t>医薬、</a:t>
            </a:r>
            <a:r>
              <a:rPr lang="en-US" altLang="ja-JP" dirty="0" smtClean="0"/>
              <a:t>PM2.5</a:t>
            </a:r>
            <a:r>
              <a:rPr lang="ja-JP" altLang="en-US" dirty="0" smtClean="0"/>
              <a:t>など粉塵環境評価に有用</a:t>
            </a:r>
            <a:endParaRPr lang="en-US" altLang="ja-JP" dirty="0" smtClean="0"/>
          </a:p>
        </p:txBody>
      </p:sp>
      <p:pic>
        <p:nvPicPr>
          <p:cNvPr id="311" name="図 3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35" y="1990576"/>
            <a:ext cx="3521765" cy="280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図 3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90576"/>
            <a:ext cx="3312368" cy="28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9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．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進捗成果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と見通し（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６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2" name="Text Box 45"/>
          <p:cNvSpPr txBox="1">
            <a:spLocks noChangeArrowheads="1"/>
          </p:cNvSpPr>
          <p:nvPr/>
        </p:nvSpPr>
        <p:spPr bwMode="auto">
          <a:xfrm>
            <a:off x="524661" y="1119898"/>
            <a:ext cx="7155805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「微粒子可視化システム　Ｔ</a:t>
            </a:r>
            <a:r>
              <a:rPr lang="en-US" altLang="ja-JP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ype</a:t>
            </a:r>
            <a:r>
              <a:rPr lang="en-US" altLang="ja-JP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Ｓ</a:t>
            </a: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」を開発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ja-JP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" pitchFamily="18" charset="0"/>
              <a:ea typeface="ＭＳ 明朝" pitchFamily="17" charset="-128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" pitchFamily="18" charset="0"/>
                <a:ea typeface="ＭＳ 明朝" pitchFamily="17" charset="-128"/>
                <a:cs typeface="Times New Roman" pitchFamily="18" charset="0"/>
              </a:rPr>
              <a:t> </a:t>
            </a:r>
            <a:endParaRPr kumimoji="1" lang="en-US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pic>
        <p:nvPicPr>
          <p:cNvPr id="2" name="Type-S_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496" y="1718498"/>
            <a:ext cx="6173792" cy="4581039"/>
          </a:xfrm>
          <a:prstGeom prst="rect">
            <a:avLst/>
          </a:prstGeom>
        </p:spPr>
      </p:pic>
      <p:sp>
        <p:nvSpPr>
          <p:cNvPr id="13" name="Text Box 45"/>
          <p:cNvSpPr txBox="1">
            <a:spLocks noChangeArrowheads="1"/>
          </p:cNvSpPr>
          <p:nvPr/>
        </p:nvSpPr>
        <p:spPr bwMode="auto">
          <a:xfrm>
            <a:off x="2009367" y="6372036"/>
            <a:ext cx="42908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タッチパネルモニターの画像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75656" y="3419129"/>
            <a:ext cx="5256584" cy="95410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9000">
                <a:schemeClr val="bg1"/>
              </a:gs>
              <a:gs pos="100000">
                <a:schemeClr val="accent5"/>
              </a:gs>
            </a:gsLst>
            <a:lin ang="2700000" scaled="1"/>
          </a:gra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kumimoji="1" lang="ja-JP" altLang="en-US" sz="2800" dirty="0" smtClean="0"/>
              <a:t>・製造現場の歩留まり改善、</a:t>
            </a:r>
            <a:endParaRPr kumimoji="1" lang="en-US" altLang="ja-JP" sz="2800" dirty="0" smtClean="0"/>
          </a:p>
          <a:p>
            <a:pPr algn="ctr"/>
            <a:r>
              <a:rPr kumimoji="1" lang="ja-JP" altLang="en-US" sz="2800" dirty="0" smtClean="0"/>
              <a:t>品質向上、環境評価に貢献</a:t>
            </a:r>
            <a:endParaRPr kumimoji="1"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113447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30"/>
          <p:cNvSpPr/>
          <p:nvPr/>
        </p:nvSpPr>
        <p:spPr>
          <a:xfrm>
            <a:off x="326125" y="2276872"/>
            <a:ext cx="8496322" cy="3528392"/>
          </a:xfrm>
          <a:prstGeom prst="roundRect">
            <a:avLst>
              <a:gd name="adj" fmla="val 3018"/>
            </a:avLst>
          </a:prstGeom>
          <a:solidFill>
            <a:srgbClr val="EEF5FC"/>
          </a:solidFill>
          <a:ln>
            <a:noFill/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latin typeface="Arial" panose="020B0604020202020204" pitchFamily="34" charset="0"/>
            </a:endParaRPr>
          </a:p>
        </p:txBody>
      </p:sp>
      <p:sp>
        <p:nvSpPr>
          <p:cNvPr id="24" name="Text Box 45"/>
          <p:cNvSpPr txBox="1">
            <a:spLocks noChangeArrowheads="1"/>
          </p:cNvSpPr>
          <p:nvPr/>
        </p:nvSpPr>
        <p:spPr bwMode="auto">
          <a:xfrm>
            <a:off x="611559" y="2679430"/>
            <a:ext cx="8210887" cy="27699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55600" algn="l"/>
                <a:tab pos="712788" algn="l"/>
              </a:tabLst>
            </a:pPr>
            <a:r>
              <a:rPr lang="en-US" altLang="ja-JP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ICT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を活用したデジタル変革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マーケット、顧客の求める最適なビジネスモデルへ進化、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変革させる全社活動の推進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</a:t>
            </a:r>
            <a:r>
              <a:rPr lang="en-US" altLang="ja-JP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RPA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の導入；１０体のロボットを自社開発し運用中、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運用範囲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の拡大で生産性向上を目指す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．進捗成果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と見通し（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７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539552" y="1124744"/>
            <a:ext cx="7736092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sz="3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ICT</a:t>
            </a:r>
            <a:r>
              <a:rPr lang="ja-JP" altLang="en-US" sz="3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を活用したデジタル変革</a:t>
            </a:r>
            <a:endParaRPr lang="en-US" altLang="ja-JP" sz="3200" b="1" dirty="0" smtClean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8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effectLst>
                  <a:glow rad="508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effectLst>
                <a:glow rad="508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．進捗成果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と見通し（８）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539552" y="1124744"/>
            <a:ext cx="8424936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働き方改革によるワーク・ライフ・バランスの実現</a:t>
            </a:r>
            <a:endParaRPr lang="en-US" altLang="ja-JP" sz="3200" b="1" dirty="0" smtClean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2" y="1643304"/>
            <a:ext cx="8064896" cy="499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30"/>
          <p:cNvSpPr/>
          <p:nvPr/>
        </p:nvSpPr>
        <p:spPr>
          <a:xfrm>
            <a:off x="296404" y="2060848"/>
            <a:ext cx="8496322" cy="3240360"/>
          </a:xfrm>
          <a:prstGeom prst="roundRect">
            <a:avLst>
              <a:gd name="adj" fmla="val 3018"/>
            </a:avLst>
          </a:prstGeom>
          <a:solidFill>
            <a:srgbClr val="EEF5FC"/>
          </a:solidFill>
          <a:ln>
            <a:noFill/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 Box 45"/>
          <p:cNvSpPr txBox="1">
            <a:spLocks noChangeArrowheads="1"/>
          </p:cNvSpPr>
          <p:nvPr/>
        </p:nvSpPr>
        <p:spPr bwMode="auto">
          <a:xfrm>
            <a:off x="539552" y="2459211"/>
            <a:ext cx="7849494" cy="27699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55600" algn="l"/>
                <a:tab pos="712788" algn="l"/>
              </a:tabLst>
            </a:pPr>
            <a:r>
              <a:rPr lang="ja-JP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ＥＳＧ経営に向けた体制の構築と推進</a:t>
            </a:r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latin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　　　</a:t>
            </a:r>
            <a:r>
              <a:rPr lang="ja-JP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ＥＳＧ経営戦略室を開設</a:t>
            </a:r>
            <a:endParaRPr lang="en-US" altLang="ja-JP" sz="2400" b="1" dirty="0" smtClean="0">
              <a:solidFill>
                <a:prstClr val="black">
                  <a:lumMod val="75000"/>
                  <a:lumOff val="25000"/>
                </a:prstClr>
              </a:solidFill>
              <a:latin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　　中期経営計画、</a:t>
            </a:r>
            <a:r>
              <a:rPr lang="ja-JP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ＣＳＲ</a:t>
            </a:r>
            <a:r>
              <a:rPr lang="ja-JP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、ＳＤＧｓの各課題を包含した</a:t>
            </a:r>
            <a:endParaRPr lang="en-US" altLang="ja-JP" sz="2400" b="1" dirty="0" smtClean="0">
              <a:solidFill>
                <a:prstClr val="black">
                  <a:lumMod val="75000"/>
                  <a:lumOff val="25000"/>
                </a:prstClr>
              </a:solidFill>
              <a:latin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　　　マテリアリティの特定と取り組み</a:t>
            </a:r>
            <a:endParaRPr lang="en-US" altLang="ja-JP" sz="2400" b="1" dirty="0" smtClean="0">
              <a:solidFill>
                <a:prstClr val="black">
                  <a:lumMod val="75000"/>
                  <a:lumOff val="25000"/>
                </a:prstClr>
              </a:solidFill>
              <a:latin typeface="ＭＳ Ｐゴシック" panose="020B0600070205080204" pitchFamily="50" charset="-12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55600" algn="l"/>
                <a:tab pos="712788" algn="l"/>
              </a:tabLst>
            </a:pPr>
            <a:endParaRPr lang="en-US" altLang="ja-JP" sz="2400" b="1" dirty="0" smtClean="0">
              <a:solidFill>
                <a:prstClr val="black">
                  <a:lumMod val="75000"/>
                  <a:lumOff val="25000"/>
                </a:prstClr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539552" y="1181617"/>
            <a:ext cx="7736092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ＥＳＧ</a:t>
            </a:r>
            <a:r>
              <a:rPr lang="ja-JP" altLang="en-US" sz="32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経営への取り組み</a:t>
            </a:r>
            <a:endParaRPr lang="en-US" altLang="ja-JP" sz="3200" b="1" dirty="0" smtClean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solidFill>
                  <a:prstClr val="black"/>
                </a:solidFill>
                <a:effectLst>
                  <a:glow rad="50800">
                    <a:prstClr val="white">
                      <a:alpha val="80000"/>
                    </a:prst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solidFill>
                  <a:prstClr val="black"/>
                </a:solidFill>
                <a:effectLst>
                  <a:glow rad="50800">
                    <a:prstClr val="white">
                      <a:alpha val="80000"/>
                    </a:prst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solidFill>
                  <a:prstClr val="black"/>
                </a:solidFill>
                <a:effectLst>
                  <a:glow rad="50800">
                    <a:prstClr val="white">
                      <a:alpha val="80000"/>
                    </a:prst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solidFill>
                <a:prstClr val="black"/>
              </a:solidFill>
              <a:effectLst>
                <a:glow rad="50800">
                  <a:prstClr val="white">
                    <a:alpha val="80000"/>
                  </a:prstClr>
                </a:glow>
              </a:effectLst>
              <a:latin typeface="ＭＳ Ｐゴシック" panose="020B0600070205080204" pitchFamily="50" charset="-128"/>
            </a:endParaRPr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2701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１</a:t>
            </a:r>
            <a:r>
              <a:rPr lang="ja-JP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．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rPr>
              <a:t>進捗</a:t>
            </a:r>
            <a:r>
              <a:rPr lang="ja-JP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ＭＳ Ｐゴシック" panose="020B0600070205080204" pitchFamily="50" charset="-128"/>
              </a:rPr>
              <a:t>成果と見通し（９）</a:t>
            </a:r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63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5"/>
          <p:cNvSpPr txBox="1">
            <a:spLocks noChangeArrowheads="1"/>
          </p:cNvSpPr>
          <p:nvPr/>
        </p:nvSpPr>
        <p:spPr bwMode="auto">
          <a:xfrm>
            <a:off x="524661" y="1119898"/>
            <a:ext cx="1647887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基本</a:t>
            </a:r>
            <a:r>
              <a:rPr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方針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899592" y="1700808"/>
            <a:ext cx="7560840" cy="2992476"/>
          </a:xfrm>
          <a:prstGeom prst="roundRect">
            <a:avLst>
              <a:gd name="adj" fmla="val 4915"/>
            </a:avLst>
          </a:prstGeom>
          <a:solidFill>
            <a:srgbClr val="EEF5FC"/>
          </a:solidFill>
          <a:ln w="12700">
            <a:noFill/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 dirty="0">
              <a:latin typeface="Arial" panose="020B0604020202020204" pitchFamily="34" charset="0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1205949" y="1812966"/>
            <a:ext cx="6719778" cy="3070794"/>
            <a:chOff x="174754" y="1890517"/>
            <a:chExt cx="7807311" cy="1184398"/>
          </a:xfrm>
        </p:grpSpPr>
        <p:sp>
          <p:nvSpPr>
            <p:cNvPr id="8" name="Text Box 45"/>
            <p:cNvSpPr txBox="1">
              <a:spLocks noChangeArrowheads="1"/>
            </p:cNvSpPr>
            <p:nvPr/>
          </p:nvSpPr>
          <p:spPr bwMode="auto">
            <a:xfrm>
              <a:off x="174754" y="1890517"/>
              <a:ext cx="7736092" cy="4380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tabLst>
                  <a:tab pos="355600" algn="l"/>
                  <a:tab pos="712788" algn="l"/>
                </a:tabLst>
              </a:pPr>
              <a:r>
                <a:rPr lang="ja-JP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総還元性向５０％を指標とし、</a:t>
              </a:r>
              <a:endParaRPr lang="en-US" altLang="ja-JP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>
                <a:tabLst>
                  <a:tab pos="355600" algn="l"/>
                  <a:tab pos="712788" algn="l"/>
                </a:tabLst>
              </a:pPr>
              <a:endPara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>
                <a:tabLst>
                  <a:tab pos="355600" algn="l"/>
                  <a:tab pos="712788" algn="l"/>
                </a:tabLst>
              </a:pPr>
              <a:r>
                <a:rPr lang="ja-JP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　　配当性</a:t>
              </a:r>
              <a:r>
                <a:rPr lang="ja-JP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向３０％</a:t>
              </a:r>
              <a:r>
                <a:rPr lang="ja-JP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以上</a:t>
              </a:r>
              <a:endParaRPr lang="en-US" altLang="ja-JP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Text Box 45"/>
            <p:cNvSpPr txBox="1">
              <a:spLocks noChangeArrowheads="1"/>
            </p:cNvSpPr>
            <p:nvPr/>
          </p:nvSpPr>
          <p:spPr bwMode="auto">
            <a:xfrm>
              <a:off x="245973" y="2362663"/>
              <a:ext cx="7736092" cy="712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tabLst>
                  <a:tab pos="355600" algn="l"/>
                  <a:tab pos="712788" algn="l"/>
                </a:tabLst>
              </a:pPr>
              <a:r>
                <a:rPr lang="ja-JP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　 自己</a:t>
              </a:r>
              <a:r>
                <a:rPr lang="ja-JP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株式</a:t>
              </a:r>
              <a:r>
                <a:rPr lang="ja-JP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取得</a:t>
              </a:r>
              <a:r>
                <a:rPr lang="ja-JP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は</a:t>
              </a:r>
              <a:r>
                <a:rPr lang="ja-JP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endParaRPr lang="en-US" altLang="ja-JP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>
                <a:tabLst>
                  <a:tab pos="355600" algn="l"/>
                  <a:tab pos="712788" algn="l"/>
                </a:tabLst>
              </a:pPr>
              <a:r>
                <a:rPr lang="ja-JP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　　発行済株式総数の１０％を上限に</a:t>
              </a:r>
              <a:endParaRPr lang="en-US" altLang="ja-JP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>
                <a:tabLst>
                  <a:tab pos="355600" algn="l"/>
                  <a:tab pos="712788" algn="l"/>
                </a:tabLst>
              </a:pPr>
              <a:r>
                <a:rPr lang="ja-JP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</a:t>
              </a:r>
              <a:r>
                <a:rPr lang="ja-JP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　</a:t>
              </a:r>
              <a:r>
                <a:rPr lang="ja-JP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</a:rPr>
                <a:t>資本</a:t>
              </a:r>
              <a:r>
                <a:rPr lang="ja-JP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</a:rPr>
                <a:t>効率の向上</a:t>
              </a:r>
              <a:r>
                <a:rPr lang="ja-JP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</a:rPr>
                <a:t>と機動的</a:t>
              </a:r>
              <a:r>
                <a:rPr lang="ja-JP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</a:rPr>
                <a:t>な財務政策の実現</a:t>
              </a:r>
              <a:r>
                <a:rPr lang="ja-JP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</a:rPr>
                <a:t>を</a:t>
              </a:r>
              <a:endParaRPr lang="en-US" altLang="ja-JP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endParaRPr>
            </a:p>
            <a:p>
              <a:pPr>
                <a:tabLst>
                  <a:tab pos="355600" algn="l"/>
                  <a:tab pos="712788" algn="l"/>
                </a:tabLst>
              </a:pPr>
              <a:r>
                <a:rPr lang="ja-JP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</a:rPr>
                <a:t>　</a:t>
              </a:r>
              <a:r>
                <a:rPr lang="ja-JP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</a:rPr>
                <a:t>　　目的</a:t>
              </a:r>
              <a:r>
                <a:rPr lang="ja-JP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</a:rPr>
                <a:t>とし</a:t>
              </a:r>
              <a:r>
                <a:rPr lang="ja-JP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ＭＳ Ｐゴシック" panose="020B0600070205080204" pitchFamily="50" charset="-128"/>
                </a:rPr>
                <a:t>、弾力的に対応</a:t>
              </a:r>
              <a:endPara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</a:endParaRPr>
            </a:p>
            <a:p>
              <a:pPr>
                <a:tabLst>
                  <a:tab pos="355600" algn="l"/>
                  <a:tab pos="712788" algn="l"/>
                </a:tabLst>
              </a:pPr>
              <a:endPara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588387" y="2418210"/>
              <a:ext cx="180872" cy="56926"/>
            </a:xfrm>
            <a:prstGeom prst="ellipse">
              <a:avLst/>
            </a:prstGeom>
            <a:solidFill>
              <a:srgbClr val="458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584093" y="2228542"/>
              <a:ext cx="180872" cy="56926"/>
            </a:xfrm>
            <a:prstGeom prst="ellipse">
              <a:avLst/>
            </a:prstGeom>
            <a:solidFill>
              <a:srgbClr val="458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421269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２．利益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配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分に関する基本方針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153856" y="204426"/>
            <a:ext cx="456215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ja-JP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</a:rPr>
              <a:t>Ⅲ.</a:t>
            </a:r>
            <a:r>
              <a:rPr lang="ja-JP" altLang="en-US" b="1" spc="-500" dirty="0" smtClean="0">
                <a:solidFill>
                  <a:srgbClr val="0491C0"/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solidFill>
                  <a:prstClr val="black"/>
                </a:solidFill>
                <a:effectLst>
                  <a:glow rad="50800">
                    <a:prstClr val="white">
                      <a:alpha val="80000"/>
                    </a:prstClr>
                  </a:glow>
                </a:effectLst>
                <a:latin typeface="ＭＳ Ｐゴシック" panose="020B0600070205080204" pitchFamily="50" charset="-128"/>
              </a:rPr>
              <a:t>中期</a:t>
            </a:r>
            <a:r>
              <a:rPr lang="ja-JP" altLang="en-US" b="1" dirty="0">
                <a:solidFill>
                  <a:prstClr val="black"/>
                </a:solidFill>
                <a:effectLst>
                  <a:glow rad="50800">
                    <a:prstClr val="white">
                      <a:alpha val="80000"/>
                    </a:prstClr>
                  </a:glow>
                </a:effectLst>
                <a:latin typeface="ＭＳ Ｐゴシック" panose="020B0600070205080204" pitchFamily="50" charset="-128"/>
              </a:rPr>
              <a:t>経営計画の進捗成果と今後の</a:t>
            </a:r>
            <a:r>
              <a:rPr lang="ja-JP" altLang="en-US" b="1" dirty="0" smtClean="0">
                <a:solidFill>
                  <a:prstClr val="black"/>
                </a:solidFill>
                <a:effectLst>
                  <a:glow rad="50800">
                    <a:prstClr val="white">
                      <a:alpha val="80000"/>
                    </a:prstClr>
                  </a:glow>
                </a:effectLst>
                <a:latin typeface="ＭＳ Ｐゴシック" panose="020B0600070205080204" pitchFamily="50" charset="-128"/>
              </a:rPr>
              <a:t>展望</a:t>
            </a:r>
            <a:endParaRPr lang="en-US" altLang="ja-JP" b="1" dirty="0">
              <a:solidFill>
                <a:prstClr val="black"/>
              </a:solidFill>
              <a:effectLst>
                <a:glow rad="50800">
                  <a:prstClr val="white">
                    <a:alpha val="80000"/>
                  </a:prstClr>
                </a:glow>
              </a:effectLst>
              <a:latin typeface="ＭＳ Ｐゴシック" panose="020B0600070205080204" pitchFamily="50" charset="-128"/>
            </a:endParaRP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928934"/>
              </p:ext>
            </p:extLst>
          </p:nvPr>
        </p:nvGraphicFramePr>
        <p:xfrm>
          <a:off x="899591" y="4941169"/>
          <a:ext cx="7560840" cy="1584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741"/>
                <a:gridCol w="1806033"/>
                <a:gridCol w="1806033"/>
                <a:gridCol w="1806033"/>
              </a:tblGrid>
              <a:tr h="432047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２０１７年度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２０１８年度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２０１９年度予想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</a:tr>
              <a:tr h="575999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年間配当金</a:t>
                      </a:r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45.00</a:t>
                      </a:r>
                      <a:r>
                        <a:rPr kumimoji="1" lang="ja-JP" altLang="en-US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円</a:t>
                      </a:r>
                      <a:endParaRPr kumimoji="1" lang="en-US" altLang="ja-JP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50.00</a:t>
                      </a:r>
                      <a:r>
                        <a:rPr kumimoji="1" lang="ja-JP" altLang="en-US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円</a:t>
                      </a:r>
                      <a:endParaRPr kumimoji="1" lang="en-US" altLang="ja-JP" sz="2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55.00</a:t>
                      </a:r>
                      <a:r>
                        <a:rPr kumimoji="1" lang="ja-JP" altLang="en-US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円</a:t>
                      </a:r>
                      <a:endParaRPr kumimoji="1" lang="ja-JP" altLang="en-US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75999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配当性向</a:t>
                      </a:r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32.0%</a:t>
                      </a:r>
                      <a:endParaRPr kumimoji="1" lang="ja-JP" altLang="en-US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38.4%</a:t>
                      </a:r>
                      <a:endParaRPr kumimoji="1" lang="ja-JP" altLang="en-US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34.7%</a:t>
                      </a:r>
                      <a:endParaRPr kumimoji="1" lang="ja-JP" altLang="en-US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</a:tbl>
          </a:graphicData>
        </a:graphic>
      </p:graphicFrame>
      <p:sp>
        <p:nvSpPr>
          <p:cNvPr id="17" name="角丸四角形 16"/>
          <p:cNvSpPr/>
          <p:nvPr/>
        </p:nvSpPr>
        <p:spPr>
          <a:xfrm>
            <a:off x="6660232" y="4941169"/>
            <a:ext cx="1800199" cy="1584174"/>
          </a:xfrm>
          <a:prstGeom prst="roundRect">
            <a:avLst>
              <a:gd name="adj" fmla="val 3469"/>
            </a:avLst>
          </a:prstGeom>
          <a:noFill/>
          <a:ln>
            <a:solidFill>
              <a:srgbClr val="FFC000"/>
            </a:solidFill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13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10501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１．連結決算の概要（１）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Text Box 45"/>
          <p:cNvSpPr txBox="1">
            <a:spLocks noChangeArrowheads="1"/>
          </p:cNvSpPr>
          <p:nvPr/>
        </p:nvSpPr>
        <p:spPr bwMode="auto">
          <a:xfrm>
            <a:off x="524661" y="1119898"/>
            <a:ext cx="2745945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受注高、繰越高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7812360" y="1484784"/>
            <a:ext cx="102592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（百万円）</a:t>
            </a:r>
            <a:endParaRPr lang="en-US" altLang="ja-JP" sz="20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625355"/>
              </p:ext>
            </p:extLst>
          </p:nvPr>
        </p:nvGraphicFramePr>
        <p:xfrm>
          <a:off x="323528" y="1853702"/>
          <a:ext cx="8495999" cy="23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523"/>
                <a:gridCol w="1638119"/>
                <a:gridCol w="1638119"/>
                <a:gridCol w="1638119"/>
                <a:gridCol w="1638119"/>
              </a:tblGrid>
              <a:tr h="64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科目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２０１７年度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２０１８年度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（前年比額）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（前年比率）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</a:tr>
              <a:tr h="864000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受注高</a:t>
                      </a:r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114,320</a:t>
                      </a: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120,530</a:t>
                      </a: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（＋</a:t>
                      </a:r>
                      <a:r>
                        <a:rPr kumimoji="1" lang="en-US" altLang="ja-JP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6,209</a:t>
                      </a:r>
                      <a:r>
                        <a:rPr kumimoji="1" lang="ja-JP" altLang="en-US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（＋</a:t>
                      </a:r>
                      <a:r>
                        <a:rPr kumimoji="1" lang="en-US" altLang="ja-JP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5.4</a:t>
                      </a:r>
                      <a:r>
                        <a:rPr kumimoji="1" lang="ja-JP" altLang="en-US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64000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繰越高</a:t>
                      </a:r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87,064</a:t>
                      </a:r>
                      <a:endParaRPr kumimoji="1" lang="ja-JP" altLang="en-US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85,204</a:t>
                      </a:r>
                      <a:endParaRPr kumimoji="1" lang="ja-JP" altLang="en-US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（△</a:t>
                      </a:r>
                      <a:r>
                        <a:rPr kumimoji="1" lang="en-US" altLang="ja-JP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1,859</a:t>
                      </a:r>
                      <a:r>
                        <a:rPr kumimoji="1" lang="ja-JP" altLang="en-US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（△</a:t>
                      </a:r>
                      <a:r>
                        <a:rPr kumimoji="1" lang="en-US" altLang="ja-JP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2.1</a:t>
                      </a:r>
                      <a:r>
                        <a:rPr kumimoji="1" lang="ja-JP" altLang="en-US" sz="2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</a:tbl>
          </a:graphicData>
        </a:graphic>
      </p:graphicFrame>
      <p:sp>
        <p:nvSpPr>
          <p:cNvPr id="11" name="角丸四角形 10"/>
          <p:cNvSpPr/>
          <p:nvPr/>
        </p:nvSpPr>
        <p:spPr>
          <a:xfrm>
            <a:off x="3897466" y="1853616"/>
            <a:ext cx="1656184" cy="2376264"/>
          </a:xfrm>
          <a:prstGeom prst="roundRect">
            <a:avLst>
              <a:gd name="adj" fmla="val 3469"/>
            </a:avLst>
          </a:prstGeom>
          <a:noFill/>
          <a:ln>
            <a:solidFill>
              <a:srgbClr val="FFC000"/>
            </a:solidFill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12" name="Text Box 45"/>
          <p:cNvSpPr txBox="1">
            <a:spLocks noChangeArrowheads="1"/>
          </p:cNvSpPr>
          <p:nvPr/>
        </p:nvSpPr>
        <p:spPr bwMode="auto">
          <a:xfrm>
            <a:off x="153857" y="204426"/>
            <a:ext cx="29335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zh-TW" b="1" spc="-5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Ⅰ</a:t>
            </a:r>
            <a:r>
              <a:rPr lang="en-US" altLang="zh-TW" b="1" spc="6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Text Box 45"/>
          <p:cNvSpPr txBox="1">
            <a:spLocks noChangeArrowheads="1"/>
          </p:cNvSpPr>
          <p:nvPr/>
        </p:nvSpPr>
        <p:spPr bwMode="auto">
          <a:xfrm>
            <a:off x="533070" y="188640"/>
            <a:ext cx="171841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２０１８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度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決算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746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9" descr="09新日本空調_NPh3d4c [更新済み]"/>
          <p:cNvPicPr>
            <a:picLocks noChangeAspect="1" noChangeArrowheads="1"/>
          </p:cNvPicPr>
          <p:nvPr/>
        </p:nvPicPr>
        <p:blipFill>
          <a:blip r:embed="rId3" cstate="print"/>
          <a:srcRect l="6628" t="28993" r="3879" b="31702"/>
          <a:stretch>
            <a:fillRect/>
          </a:stretch>
        </p:blipFill>
        <p:spPr bwMode="auto">
          <a:xfrm>
            <a:off x="0" y="-27384"/>
            <a:ext cx="9144000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70" descr="09新日本空調_NPh3d4c [更新済み]"/>
          <p:cNvPicPr>
            <a:picLocks noChangeAspect="1" noChangeArrowheads="1"/>
          </p:cNvPicPr>
          <p:nvPr/>
        </p:nvPicPr>
        <p:blipFill>
          <a:blip r:embed="rId3" cstate="print"/>
          <a:srcRect l="4872" t="68726" r="44151" b="27739"/>
          <a:stretch>
            <a:fillRect/>
          </a:stretch>
        </p:blipFill>
        <p:spPr bwMode="auto">
          <a:xfrm>
            <a:off x="1967706" y="4437112"/>
            <a:ext cx="5208588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1500188" y="4971033"/>
            <a:ext cx="6143625" cy="900112"/>
            <a:chOff x="802" y="2926"/>
            <a:chExt cx="3870" cy="567"/>
          </a:xfrm>
        </p:grpSpPr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802" y="2926"/>
              <a:ext cx="567" cy="567"/>
              <a:chOff x="2057" y="1497"/>
              <a:chExt cx="1608" cy="1232"/>
            </a:xfrm>
          </p:grpSpPr>
          <p:sp>
            <p:nvSpPr>
              <p:cNvPr id="33" name="AutoShape 29"/>
              <p:cNvSpPr>
                <a:spLocks noChangeArrowheads="1"/>
              </p:cNvSpPr>
              <p:nvPr/>
            </p:nvSpPr>
            <p:spPr bwMode="auto">
              <a:xfrm>
                <a:off x="2057" y="1497"/>
                <a:ext cx="1608" cy="1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057" y="1497"/>
                <a:ext cx="1608" cy="1232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5" name="Freeform 31"/>
              <p:cNvSpPr>
                <a:spLocks/>
              </p:cNvSpPr>
              <p:nvPr/>
            </p:nvSpPr>
            <p:spPr bwMode="auto">
              <a:xfrm>
                <a:off x="2622" y="1501"/>
                <a:ext cx="896" cy="260"/>
              </a:xfrm>
              <a:custGeom>
                <a:avLst/>
                <a:gdLst>
                  <a:gd name="T0" fmla="*/ 0 w 2278"/>
                  <a:gd name="T1" fmla="*/ 0 h 855"/>
                  <a:gd name="T2" fmla="*/ 0 w 2278"/>
                  <a:gd name="T3" fmla="*/ 0 h 855"/>
                  <a:gd name="T4" fmla="*/ 0 w 2278"/>
                  <a:gd name="T5" fmla="*/ 0 h 855"/>
                  <a:gd name="T6" fmla="*/ 0 w 2278"/>
                  <a:gd name="T7" fmla="*/ 0 h 855"/>
                  <a:gd name="T8" fmla="*/ 0 w 2278"/>
                  <a:gd name="T9" fmla="*/ 0 h 855"/>
                  <a:gd name="T10" fmla="*/ 0 w 2278"/>
                  <a:gd name="T11" fmla="*/ 0 h 855"/>
                  <a:gd name="T12" fmla="*/ 0 w 2278"/>
                  <a:gd name="T13" fmla="*/ 0 h 855"/>
                  <a:gd name="T14" fmla="*/ 0 w 2278"/>
                  <a:gd name="T15" fmla="*/ 0 h 855"/>
                  <a:gd name="T16" fmla="*/ 0 w 2278"/>
                  <a:gd name="T17" fmla="*/ 0 h 855"/>
                  <a:gd name="T18" fmla="*/ 0 w 2278"/>
                  <a:gd name="T19" fmla="*/ 0 h 855"/>
                  <a:gd name="T20" fmla="*/ 0 w 2278"/>
                  <a:gd name="T21" fmla="*/ 0 h 855"/>
                  <a:gd name="T22" fmla="*/ 0 w 2278"/>
                  <a:gd name="T23" fmla="*/ 0 h 855"/>
                  <a:gd name="T24" fmla="*/ 0 w 2278"/>
                  <a:gd name="T25" fmla="*/ 0 h 855"/>
                  <a:gd name="T26" fmla="*/ 0 w 2278"/>
                  <a:gd name="T27" fmla="*/ 0 h 855"/>
                  <a:gd name="T28" fmla="*/ 0 w 2278"/>
                  <a:gd name="T29" fmla="*/ 0 h 855"/>
                  <a:gd name="T30" fmla="*/ 0 w 2278"/>
                  <a:gd name="T31" fmla="*/ 0 h 855"/>
                  <a:gd name="T32" fmla="*/ 0 w 2278"/>
                  <a:gd name="T33" fmla="*/ 0 h 855"/>
                  <a:gd name="T34" fmla="*/ 0 w 2278"/>
                  <a:gd name="T35" fmla="*/ 0 h 855"/>
                  <a:gd name="T36" fmla="*/ 0 w 2278"/>
                  <a:gd name="T37" fmla="*/ 0 h 855"/>
                  <a:gd name="T38" fmla="*/ 0 w 2278"/>
                  <a:gd name="T39" fmla="*/ 0 h 855"/>
                  <a:gd name="T40" fmla="*/ 0 w 2278"/>
                  <a:gd name="T41" fmla="*/ 0 h 855"/>
                  <a:gd name="T42" fmla="*/ 0 w 2278"/>
                  <a:gd name="T43" fmla="*/ 0 h 855"/>
                  <a:gd name="T44" fmla="*/ 0 w 2278"/>
                  <a:gd name="T45" fmla="*/ 0 h 855"/>
                  <a:gd name="T46" fmla="*/ 0 w 2278"/>
                  <a:gd name="T47" fmla="*/ 0 h 855"/>
                  <a:gd name="T48" fmla="*/ 0 w 2278"/>
                  <a:gd name="T49" fmla="*/ 0 h 855"/>
                  <a:gd name="T50" fmla="*/ 0 w 2278"/>
                  <a:gd name="T51" fmla="*/ 0 h 855"/>
                  <a:gd name="T52" fmla="*/ 0 w 2278"/>
                  <a:gd name="T53" fmla="*/ 0 h 855"/>
                  <a:gd name="T54" fmla="*/ 0 w 2278"/>
                  <a:gd name="T55" fmla="*/ 0 h 855"/>
                  <a:gd name="T56" fmla="*/ 0 w 2278"/>
                  <a:gd name="T57" fmla="*/ 0 h 855"/>
                  <a:gd name="T58" fmla="*/ 0 w 2278"/>
                  <a:gd name="T59" fmla="*/ 0 h 855"/>
                  <a:gd name="T60" fmla="*/ 0 w 2278"/>
                  <a:gd name="T61" fmla="*/ 0 h 855"/>
                  <a:gd name="T62" fmla="*/ 0 w 2278"/>
                  <a:gd name="T63" fmla="*/ 0 h 855"/>
                  <a:gd name="T64" fmla="*/ 0 w 2278"/>
                  <a:gd name="T65" fmla="*/ 0 h 855"/>
                  <a:gd name="T66" fmla="*/ 0 w 2278"/>
                  <a:gd name="T67" fmla="*/ 0 h 855"/>
                  <a:gd name="T68" fmla="*/ 0 w 2278"/>
                  <a:gd name="T69" fmla="*/ 0 h 855"/>
                  <a:gd name="T70" fmla="*/ 0 w 2278"/>
                  <a:gd name="T71" fmla="*/ 0 h 855"/>
                  <a:gd name="T72" fmla="*/ 0 w 2278"/>
                  <a:gd name="T73" fmla="*/ 0 h 855"/>
                  <a:gd name="T74" fmla="*/ 0 w 2278"/>
                  <a:gd name="T75" fmla="*/ 0 h 855"/>
                  <a:gd name="T76" fmla="*/ 0 w 2278"/>
                  <a:gd name="T77" fmla="*/ 0 h 855"/>
                  <a:gd name="T78" fmla="*/ 0 w 2278"/>
                  <a:gd name="T79" fmla="*/ 0 h 855"/>
                  <a:gd name="T80" fmla="*/ 0 w 2278"/>
                  <a:gd name="T81" fmla="*/ 0 h 855"/>
                  <a:gd name="T82" fmla="*/ 0 w 2278"/>
                  <a:gd name="T83" fmla="*/ 0 h 855"/>
                  <a:gd name="T84" fmla="*/ 0 w 2278"/>
                  <a:gd name="T85" fmla="*/ 0 h 855"/>
                  <a:gd name="T86" fmla="*/ 0 w 2278"/>
                  <a:gd name="T87" fmla="*/ 0 h 855"/>
                  <a:gd name="T88" fmla="*/ 0 w 2278"/>
                  <a:gd name="T89" fmla="*/ 0 h 855"/>
                  <a:gd name="T90" fmla="*/ 0 w 2278"/>
                  <a:gd name="T91" fmla="*/ 0 h 855"/>
                  <a:gd name="T92" fmla="*/ 0 w 2278"/>
                  <a:gd name="T93" fmla="*/ 0 h 855"/>
                  <a:gd name="T94" fmla="*/ 0 w 2278"/>
                  <a:gd name="T95" fmla="*/ 0 h 85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78"/>
                  <a:gd name="T145" fmla="*/ 0 h 855"/>
                  <a:gd name="T146" fmla="*/ 2278 w 2278"/>
                  <a:gd name="T147" fmla="*/ 855 h 85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78" h="855">
                    <a:moveTo>
                      <a:pt x="2278" y="842"/>
                    </a:moveTo>
                    <a:lnTo>
                      <a:pt x="2206" y="748"/>
                    </a:lnTo>
                    <a:lnTo>
                      <a:pt x="2128" y="659"/>
                    </a:lnTo>
                    <a:lnTo>
                      <a:pt x="2047" y="575"/>
                    </a:lnTo>
                    <a:lnTo>
                      <a:pt x="1959" y="496"/>
                    </a:lnTo>
                    <a:lnTo>
                      <a:pt x="1867" y="421"/>
                    </a:lnTo>
                    <a:lnTo>
                      <a:pt x="1771" y="352"/>
                    </a:lnTo>
                    <a:lnTo>
                      <a:pt x="1671" y="288"/>
                    </a:lnTo>
                    <a:lnTo>
                      <a:pt x="1567" y="230"/>
                    </a:lnTo>
                    <a:lnTo>
                      <a:pt x="1459" y="178"/>
                    </a:lnTo>
                    <a:lnTo>
                      <a:pt x="1348" y="133"/>
                    </a:lnTo>
                    <a:lnTo>
                      <a:pt x="1234" y="93"/>
                    </a:lnTo>
                    <a:lnTo>
                      <a:pt x="1117" y="60"/>
                    </a:lnTo>
                    <a:lnTo>
                      <a:pt x="996" y="35"/>
                    </a:lnTo>
                    <a:lnTo>
                      <a:pt x="873" y="15"/>
                    </a:lnTo>
                    <a:lnTo>
                      <a:pt x="748" y="4"/>
                    </a:lnTo>
                    <a:lnTo>
                      <a:pt x="621" y="0"/>
                    </a:lnTo>
                    <a:lnTo>
                      <a:pt x="514" y="3"/>
                    </a:lnTo>
                    <a:lnTo>
                      <a:pt x="407" y="11"/>
                    </a:lnTo>
                    <a:lnTo>
                      <a:pt x="303" y="25"/>
                    </a:lnTo>
                    <a:lnTo>
                      <a:pt x="200" y="44"/>
                    </a:lnTo>
                    <a:lnTo>
                      <a:pt x="99" y="67"/>
                    </a:lnTo>
                    <a:lnTo>
                      <a:pt x="0" y="96"/>
                    </a:lnTo>
                    <a:lnTo>
                      <a:pt x="75" y="119"/>
                    </a:lnTo>
                    <a:lnTo>
                      <a:pt x="151" y="147"/>
                    </a:lnTo>
                    <a:lnTo>
                      <a:pt x="230" y="178"/>
                    </a:lnTo>
                    <a:lnTo>
                      <a:pt x="313" y="215"/>
                    </a:lnTo>
                    <a:lnTo>
                      <a:pt x="397" y="256"/>
                    </a:lnTo>
                    <a:lnTo>
                      <a:pt x="485" y="303"/>
                    </a:lnTo>
                    <a:lnTo>
                      <a:pt x="575" y="355"/>
                    </a:lnTo>
                    <a:lnTo>
                      <a:pt x="668" y="413"/>
                    </a:lnTo>
                    <a:lnTo>
                      <a:pt x="763" y="476"/>
                    </a:lnTo>
                    <a:lnTo>
                      <a:pt x="845" y="531"/>
                    </a:lnTo>
                    <a:lnTo>
                      <a:pt x="927" y="581"/>
                    </a:lnTo>
                    <a:lnTo>
                      <a:pt x="1008" y="627"/>
                    </a:lnTo>
                    <a:lnTo>
                      <a:pt x="1092" y="669"/>
                    </a:lnTo>
                    <a:lnTo>
                      <a:pt x="1176" y="706"/>
                    </a:lnTo>
                    <a:lnTo>
                      <a:pt x="1263" y="740"/>
                    </a:lnTo>
                    <a:lnTo>
                      <a:pt x="1352" y="768"/>
                    </a:lnTo>
                    <a:lnTo>
                      <a:pt x="1442" y="793"/>
                    </a:lnTo>
                    <a:lnTo>
                      <a:pt x="1535" y="814"/>
                    </a:lnTo>
                    <a:lnTo>
                      <a:pt x="1630" y="830"/>
                    </a:lnTo>
                    <a:lnTo>
                      <a:pt x="1729" y="842"/>
                    </a:lnTo>
                    <a:lnTo>
                      <a:pt x="1832" y="851"/>
                    </a:lnTo>
                    <a:lnTo>
                      <a:pt x="1937" y="855"/>
                    </a:lnTo>
                    <a:lnTo>
                      <a:pt x="2047" y="855"/>
                    </a:lnTo>
                    <a:lnTo>
                      <a:pt x="2160" y="851"/>
                    </a:lnTo>
                    <a:lnTo>
                      <a:pt x="2278" y="842"/>
                    </a:lnTo>
                    <a:close/>
                  </a:path>
                </a:pathLst>
              </a:custGeom>
              <a:solidFill>
                <a:srgbClr val="00BB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6" name="Freeform 32"/>
              <p:cNvSpPr>
                <a:spLocks/>
              </p:cNvSpPr>
              <p:nvPr/>
            </p:nvSpPr>
            <p:spPr bwMode="auto">
              <a:xfrm>
                <a:off x="2316" y="1546"/>
                <a:ext cx="1266" cy="321"/>
              </a:xfrm>
              <a:custGeom>
                <a:avLst/>
                <a:gdLst>
                  <a:gd name="T0" fmla="*/ 0 w 3212"/>
                  <a:gd name="T1" fmla="*/ 0 h 1059"/>
                  <a:gd name="T2" fmla="*/ 0 w 3212"/>
                  <a:gd name="T3" fmla="*/ 0 h 1059"/>
                  <a:gd name="T4" fmla="*/ 0 w 3212"/>
                  <a:gd name="T5" fmla="*/ 0 h 1059"/>
                  <a:gd name="T6" fmla="*/ 0 w 3212"/>
                  <a:gd name="T7" fmla="*/ 0 h 1059"/>
                  <a:gd name="T8" fmla="*/ 0 w 3212"/>
                  <a:gd name="T9" fmla="*/ 0 h 1059"/>
                  <a:gd name="T10" fmla="*/ 0 w 3212"/>
                  <a:gd name="T11" fmla="*/ 0 h 1059"/>
                  <a:gd name="T12" fmla="*/ 0 w 3212"/>
                  <a:gd name="T13" fmla="*/ 0 h 1059"/>
                  <a:gd name="T14" fmla="*/ 0 w 3212"/>
                  <a:gd name="T15" fmla="*/ 0 h 1059"/>
                  <a:gd name="T16" fmla="*/ 0 w 3212"/>
                  <a:gd name="T17" fmla="*/ 0 h 1059"/>
                  <a:gd name="T18" fmla="*/ 0 w 3212"/>
                  <a:gd name="T19" fmla="*/ 0 h 1059"/>
                  <a:gd name="T20" fmla="*/ 0 w 3212"/>
                  <a:gd name="T21" fmla="*/ 0 h 1059"/>
                  <a:gd name="T22" fmla="*/ 0 w 3212"/>
                  <a:gd name="T23" fmla="*/ 0 h 1059"/>
                  <a:gd name="T24" fmla="*/ 0 w 3212"/>
                  <a:gd name="T25" fmla="*/ 0 h 1059"/>
                  <a:gd name="T26" fmla="*/ 0 w 3212"/>
                  <a:gd name="T27" fmla="*/ 0 h 1059"/>
                  <a:gd name="T28" fmla="*/ 0 w 3212"/>
                  <a:gd name="T29" fmla="*/ 0 h 1059"/>
                  <a:gd name="T30" fmla="*/ 0 w 3212"/>
                  <a:gd name="T31" fmla="*/ 0 h 1059"/>
                  <a:gd name="T32" fmla="*/ 0 w 3212"/>
                  <a:gd name="T33" fmla="*/ 0 h 1059"/>
                  <a:gd name="T34" fmla="*/ 0 w 3212"/>
                  <a:gd name="T35" fmla="*/ 0 h 1059"/>
                  <a:gd name="T36" fmla="*/ 0 w 3212"/>
                  <a:gd name="T37" fmla="*/ 0 h 1059"/>
                  <a:gd name="T38" fmla="*/ 0 w 3212"/>
                  <a:gd name="T39" fmla="*/ 0 h 1059"/>
                  <a:gd name="T40" fmla="*/ 0 w 3212"/>
                  <a:gd name="T41" fmla="*/ 0 h 1059"/>
                  <a:gd name="T42" fmla="*/ 0 w 3212"/>
                  <a:gd name="T43" fmla="*/ 0 h 1059"/>
                  <a:gd name="T44" fmla="*/ 0 w 3212"/>
                  <a:gd name="T45" fmla="*/ 0 h 1059"/>
                  <a:gd name="T46" fmla="*/ 0 w 3212"/>
                  <a:gd name="T47" fmla="*/ 0 h 1059"/>
                  <a:gd name="T48" fmla="*/ 0 w 3212"/>
                  <a:gd name="T49" fmla="*/ 0 h 1059"/>
                  <a:gd name="T50" fmla="*/ 0 w 3212"/>
                  <a:gd name="T51" fmla="*/ 0 h 1059"/>
                  <a:gd name="T52" fmla="*/ 0 w 3212"/>
                  <a:gd name="T53" fmla="*/ 0 h 1059"/>
                  <a:gd name="T54" fmla="*/ 0 w 3212"/>
                  <a:gd name="T55" fmla="*/ 0 h 1059"/>
                  <a:gd name="T56" fmla="*/ 0 w 3212"/>
                  <a:gd name="T57" fmla="*/ 0 h 1059"/>
                  <a:gd name="T58" fmla="*/ 0 w 3212"/>
                  <a:gd name="T59" fmla="*/ 0 h 1059"/>
                  <a:gd name="T60" fmla="*/ 0 w 3212"/>
                  <a:gd name="T61" fmla="*/ 0 h 1059"/>
                  <a:gd name="T62" fmla="*/ 0 w 3212"/>
                  <a:gd name="T63" fmla="*/ 0 h 1059"/>
                  <a:gd name="T64" fmla="*/ 0 w 3212"/>
                  <a:gd name="T65" fmla="*/ 0 h 1059"/>
                  <a:gd name="T66" fmla="*/ 0 w 3212"/>
                  <a:gd name="T67" fmla="*/ 0 h 10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212"/>
                  <a:gd name="T103" fmla="*/ 0 h 1059"/>
                  <a:gd name="T104" fmla="*/ 3212 w 3212"/>
                  <a:gd name="T105" fmla="*/ 1059 h 10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212" h="1059">
                    <a:moveTo>
                      <a:pt x="3212" y="954"/>
                    </a:moveTo>
                    <a:lnTo>
                      <a:pt x="3177" y="889"/>
                    </a:lnTo>
                    <a:lnTo>
                      <a:pt x="3140" y="826"/>
                    </a:lnTo>
                    <a:lnTo>
                      <a:pt x="3101" y="764"/>
                    </a:lnTo>
                    <a:lnTo>
                      <a:pt x="2971" y="777"/>
                    </a:lnTo>
                    <a:lnTo>
                      <a:pt x="2845" y="782"/>
                    </a:lnTo>
                    <a:lnTo>
                      <a:pt x="2721" y="783"/>
                    </a:lnTo>
                    <a:lnTo>
                      <a:pt x="2601" y="778"/>
                    </a:lnTo>
                    <a:lnTo>
                      <a:pt x="2485" y="768"/>
                    </a:lnTo>
                    <a:lnTo>
                      <a:pt x="2373" y="752"/>
                    </a:lnTo>
                    <a:lnTo>
                      <a:pt x="2263" y="732"/>
                    </a:lnTo>
                    <a:lnTo>
                      <a:pt x="2156" y="706"/>
                    </a:lnTo>
                    <a:lnTo>
                      <a:pt x="2052" y="675"/>
                    </a:lnTo>
                    <a:lnTo>
                      <a:pt x="1951" y="639"/>
                    </a:lnTo>
                    <a:lnTo>
                      <a:pt x="1853" y="599"/>
                    </a:lnTo>
                    <a:lnTo>
                      <a:pt x="1758" y="554"/>
                    </a:lnTo>
                    <a:lnTo>
                      <a:pt x="1665" y="505"/>
                    </a:lnTo>
                    <a:lnTo>
                      <a:pt x="1576" y="450"/>
                    </a:lnTo>
                    <a:lnTo>
                      <a:pt x="1489" y="391"/>
                    </a:lnTo>
                    <a:lnTo>
                      <a:pt x="1396" y="328"/>
                    </a:lnTo>
                    <a:lnTo>
                      <a:pt x="1304" y="270"/>
                    </a:lnTo>
                    <a:lnTo>
                      <a:pt x="1214" y="219"/>
                    </a:lnTo>
                    <a:lnTo>
                      <a:pt x="1126" y="173"/>
                    </a:lnTo>
                    <a:lnTo>
                      <a:pt x="1040" y="133"/>
                    </a:lnTo>
                    <a:lnTo>
                      <a:pt x="955" y="97"/>
                    </a:lnTo>
                    <a:lnTo>
                      <a:pt x="872" y="67"/>
                    </a:lnTo>
                    <a:lnTo>
                      <a:pt x="791" y="40"/>
                    </a:lnTo>
                    <a:lnTo>
                      <a:pt x="712" y="19"/>
                    </a:lnTo>
                    <a:lnTo>
                      <a:pt x="636" y="0"/>
                    </a:lnTo>
                    <a:lnTo>
                      <a:pt x="535" y="44"/>
                    </a:lnTo>
                    <a:lnTo>
                      <a:pt x="438" y="92"/>
                    </a:lnTo>
                    <a:lnTo>
                      <a:pt x="344" y="145"/>
                    </a:lnTo>
                    <a:lnTo>
                      <a:pt x="252" y="203"/>
                    </a:lnTo>
                    <a:lnTo>
                      <a:pt x="164" y="265"/>
                    </a:lnTo>
                    <a:lnTo>
                      <a:pt x="80" y="333"/>
                    </a:lnTo>
                    <a:lnTo>
                      <a:pt x="0" y="403"/>
                    </a:lnTo>
                    <a:lnTo>
                      <a:pt x="140" y="416"/>
                    </a:lnTo>
                    <a:lnTo>
                      <a:pt x="276" y="434"/>
                    </a:lnTo>
                    <a:lnTo>
                      <a:pt x="409" y="456"/>
                    </a:lnTo>
                    <a:lnTo>
                      <a:pt x="539" y="484"/>
                    </a:lnTo>
                    <a:lnTo>
                      <a:pt x="665" y="516"/>
                    </a:lnTo>
                    <a:lnTo>
                      <a:pt x="789" y="550"/>
                    </a:lnTo>
                    <a:lnTo>
                      <a:pt x="909" y="586"/>
                    </a:lnTo>
                    <a:lnTo>
                      <a:pt x="1026" y="626"/>
                    </a:lnTo>
                    <a:lnTo>
                      <a:pt x="1140" y="665"/>
                    </a:lnTo>
                    <a:lnTo>
                      <a:pt x="1250" y="707"/>
                    </a:lnTo>
                    <a:lnTo>
                      <a:pt x="1358" y="748"/>
                    </a:lnTo>
                    <a:lnTo>
                      <a:pt x="1463" y="789"/>
                    </a:lnTo>
                    <a:lnTo>
                      <a:pt x="1564" y="829"/>
                    </a:lnTo>
                    <a:lnTo>
                      <a:pt x="1662" y="866"/>
                    </a:lnTo>
                    <a:lnTo>
                      <a:pt x="1757" y="902"/>
                    </a:lnTo>
                    <a:lnTo>
                      <a:pt x="1867" y="940"/>
                    </a:lnTo>
                    <a:lnTo>
                      <a:pt x="1972" y="972"/>
                    </a:lnTo>
                    <a:lnTo>
                      <a:pt x="2075" y="998"/>
                    </a:lnTo>
                    <a:lnTo>
                      <a:pt x="2174" y="1019"/>
                    </a:lnTo>
                    <a:lnTo>
                      <a:pt x="2269" y="1036"/>
                    </a:lnTo>
                    <a:lnTo>
                      <a:pt x="2361" y="1047"/>
                    </a:lnTo>
                    <a:lnTo>
                      <a:pt x="2452" y="1055"/>
                    </a:lnTo>
                    <a:lnTo>
                      <a:pt x="2538" y="1059"/>
                    </a:lnTo>
                    <a:lnTo>
                      <a:pt x="2622" y="1059"/>
                    </a:lnTo>
                    <a:lnTo>
                      <a:pt x="2704" y="1054"/>
                    </a:lnTo>
                    <a:lnTo>
                      <a:pt x="2783" y="1047"/>
                    </a:lnTo>
                    <a:lnTo>
                      <a:pt x="2860" y="1038"/>
                    </a:lnTo>
                    <a:lnTo>
                      <a:pt x="2934" y="1024"/>
                    </a:lnTo>
                    <a:lnTo>
                      <a:pt x="3007" y="1009"/>
                    </a:lnTo>
                    <a:lnTo>
                      <a:pt x="3077" y="993"/>
                    </a:lnTo>
                    <a:lnTo>
                      <a:pt x="3145" y="973"/>
                    </a:lnTo>
                    <a:lnTo>
                      <a:pt x="3212" y="954"/>
                    </a:lnTo>
                    <a:close/>
                  </a:path>
                </a:pathLst>
              </a:custGeom>
              <a:solidFill>
                <a:srgbClr val="00BB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7" name="Freeform 33"/>
              <p:cNvSpPr>
                <a:spLocks/>
              </p:cNvSpPr>
              <p:nvPr/>
            </p:nvSpPr>
            <p:spPr bwMode="auto">
              <a:xfrm>
                <a:off x="2106" y="1694"/>
                <a:ext cx="1521" cy="283"/>
              </a:xfrm>
              <a:custGeom>
                <a:avLst/>
                <a:gdLst>
                  <a:gd name="T0" fmla="*/ 0 w 3857"/>
                  <a:gd name="T1" fmla="*/ 0 h 928"/>
                  <a:gd name="T2" fmla="*/ 0 w 3857"/>
                  <a:gd name="T3" fmla="*/ 0 h 928"/>
                  <a:gd name="T4" fmla="*/ 0 w 3857"/>
                  <a:gd name="T5" fmla="*/ 0 h 928"/>
                  <a:gd name="T6" fmla="*/ 0 w 3857"/>
                  <a:gd name="T7" fmla="*/ 0 h 928"/>
                  <a:gd name="T8" fmla="*/ 0 w 3857"/>
                  <a:gd name="T9" fmla="*/ 0 h 928"/>
                  <a:gd name="T10" fmla="*/ 0 w 3857"/>
                  <a:gd name="T11" fmla="*/ 0 h 928"/>
                  <a:gd name="T12" fmla="*/ 0 w 3857"/>
                  <a:gd name="T13" fmla="*/ 0 h 928"/>
                  <a:gd name="T14" fmla="*/ 0 w 3857"/>
                  <a:gd name="T15" fmla="*/ 0 h 928"/>
                  <a:gd name="T16" fmla="*/ 0 w 3857"/>
                  <a:gd name="T17" fmla="*/ 0 h 928"/>
                  <a:gd name="T18" fmla="*/ 0 w 3857"/>
                  <a:gd name="T19" fmla="*/ 0 h 928"/>
                  <a:gd name="T20" fmla="*/ 0 w 3857"/>
                  <a:gd name="T21" fmla="*/ 0 h 928"/>
                  <a:gd name="T22" fmla="*/ 0 w 3857"/>
                  <a:gd name="T23" fmla="*/ 0 h 928"/>
                  <a:gd name="T24" fmla="*/ 0 w 3857"/>
                  <a:gd name="T25" fmla="*/ 0 h 928"/>
                  <a:gd name="T26" fmla="*/ 0 w 3857"/>
                  <a:gd name="T27" fmla="*/ 0 h 928"/>
                  <a:gd name="T28" fmla="*/ 0 w 3857"/>
                  <a:gd name="T29" fmla="*/ 0 h 928"/>
                  <a:gd name="T30" fmla="*/ 0 w 3857"/>
                  <a:gd name="T31" fmla="*/ 0 h 928"/>
                  <a:gd name="T32" fmla="*/ 0 w 3857"/>
                  <a:gd name="T33" fmla="*/ 0 h 928"/>
                  <a:gd name="T34" fmla="*/ 0 w 3857"/>
                  <a:gd name="T35" fmla="*/ 0 h 928"/>
                  <a:gd name="T36" fmla="*/ 0 w 3857"/>
                  <a:gd name="T37" fmla="*/ 0 h 928"/>
                  <a:gd name="T38" fmla="*/ 0 w 3857"/>
                  <a:gd name="T39" fmla="*/ 0 h 928"/>
                  <a:gd name="T40" fmla="*/ 0 w 3857"/>
                  <a:gd name="T41" fmla="*/ 0 h 928"/>
                  <a:gd name="T42" fmla="*/ 0 w 3857"/>
                  <a:gd name="T43" fmla="*/ 0 h 928"/>
                  <a:gd name="T44" fmla="*/ 0 w 3857"/>
                  <a:gd name="T45" fmla="*/ 0 h 928"/>
                  <a:gd name="T46" fmla="*/ 0 w 3857"/>
                  <a:gd name="T47" fmla="*/ 0 h 928"/>
                  <a:gd name="T48" fmla="*/ 0 w 3857"/>
                  <a:gd name="T49" fmla="*/ 0 h 928"/>
                  <a:gd name="T50" fmla="*/ 0 w 3857"/>
                  <a:gd name="T51" fmla="*/ 0 h 928"/>
                  <a:gd name="T52" fmla="*/ 0 w 3857"/>
                  <a:gd name="T53" fmla="*/ 0 h 928"/>
                  <a:gd name="T54" fmla="*/ 0 w 3857"/>
                  <a:gd name="T55" fmla="*/ 0 h 928"/>
                  <a:gd name="T56" fmla="*/ 0 w 3857"/>
                  <a:gd name="T57" fmla="*/ 0 h 928"/>
                  <a:gd name="T58" fmla="*/ 0 w 3857"/>
                  <a:gd name="T59" fmla="*/ 0 h 928"/>
                  <a:gd name="T60" fmla="*/ 0 w 3857"/>
                  <a:gd name="T61" fmla="*/ 0 h 928"/>
                  <a:gd name="T62" fmla="*/ 0 w 3857"/>
                  <a:gd name="T63" fmla="*/ 0 h 928"/>
                  <a:gd name="T64" fmla="*/ 0 w 3857"/>
                  <a:gd name="T65" fmla="*/ 0 h 928"/>
                  <a:gd name="T66" fmla="*/ 0 w 3857"/>
                  <a:gd name="T67" fmla="*/ 0 h 928"/>
                  <a:gd name="T68" fmla="*/ 0 w 3857"/>
                  <a:gd name="T69" fmla="*/ 0 h 928"/>
                  <a:gd name="T70" fmla="*/ 0 w 3857"/>
                  <a:gd name="T71" fmla="*/ 0 h 928"/>
                  <a:gd name="T72" fmla="*/ 0 w 3857"/>
                  <a:gd name="T73" fmla="*/ 0 h 928"/>
                  <a:gd name="T74" fmla="*/ 0 w 3857"/>
                  <a:gd name="T75" fmla="*/ 0 h 928"/>
                  <a:gd name="T76" fmla="*/ 0 w 3857"/>
                  <a:gd name="T77" fmla="*/ 0 h 928"/>
                  <a:gd name="T78" fmla="*/ 0 w 3857"/>
                  <a:gd name="T79" fmla="*/ 0 h 92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857"/>
                  <a:gd name="T121" fmla="*/ 0 h 928"/>
                  <a:gd name="T122" fmla="*/ 3857 w 3857"/>
                  <a:gd name="T123" fmla="*/ 928 h 92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857" h="928">
                    <a:moveTo>
                      <a:pt x="2055" y="817"/>
                    </a:moveTo>
                    <a:lnTo>
                      <a:pt x="2178" y="844"/>
                    </a:lnTo>
                    <a:lnTo>
                      <a:pt x="2296" y="868"/>
                    </a:lnTo>
                    <a:lnTo>
                      <a:pt x="2410" y="886"/>
                    </a:lnTo>
                    <a:lnTo>
                      <a:pt x="2520" y="902"/>
                    </a:lnTo>
                    <a:lnTo>
                      <a:pt x="2625" y="914"/>
                    </a:lnTo>
                    <a:lnTo>
                      <a:pt x="2726" y="922"/>
                    </a:lnTo>
                    <a:lnTo>
                      <a:pt x="2824" y="927"/>
                    </a:lnTo>
                    <a:lnTo>
                      <a:pt x="2919" y="928"/>
                    </a:lnTo>
                    <a:lnTo>
                      <a:pt x="3009" y="927"/>
                    </a:lnTo>
                    <a:lnTo>
                      <a:pt x="3097" y="923"/>
                    </a:lnTo>
                    <a:lnTo>
                      <a:pt x="3182" y="916"/>
                    </a:lnTo>
                    <a:lnTo>
                      <a:pt x="3265" y="905"/>
                    </a:lnTo>
                    <a:lnTo>
                      <a:pt x="3345" y="893"/>
                    </a:lnTo>
                    <a:lnTo>
                      <a:pt x="3423" y="876"/>
                    </a:lnTo>
                    <a:lnTo>
                      <a:pt x="3499" y="859"/>
                    </a:lnTo>
                    <a:lnTo>
                      <a:pt x="3574" y="839"/>
                    </a:lnTo>
                    <a:lnTo>
                      <a:pt x="3646" y="816"/>
                    </a:lnTo>
                    <a:lnTo>
                      <a:pt x="3718" y="791"/>
                    </a:lnTo>
                    <a:lnTo>
                      <a:pt x="3788" y="765"/>
                    </a:lnTo>
                    <a:lnTo>
                      <a:pt x="3857" y="737"/>
                    </a:lnTo>
                    <a:lnTo>
                      <a:pt x="3819" y="635"/>
                    </a:lnTo>
                    <a:lnTo>
                      <a:pt x="3777" y="536"/>
                    </a:lnTo>
                    <a:lnTo>
                      <a:pt x="3710" y="557"/>
                    </a:lnTo>
                    <a:lnTo>
                      <a:pt x="3643" y="576"/>
                    </a:lnTo>
                    <a:lnTo>
                      <a:pt x="3575" y="595"/>
                    </a:lnTo>
                    <a:lnTo>
                      <a:pt x="3505" y="609"/>
                    </a:lnTo>
                    <a:lnTo>
                      <a:pt x="3433" y="624"/>
                    </a:lnTo>
                    <a:lnTo>
                      <a:pt x="3360" y="635"/>
                    </a:lnTo>
                    <a:lnTo>
                      <a:pt x="3285" y="644"/>
                    </a:lnTo>
                    <a:lnTo>
                      <a:pt x="3208" y="650"/>
                    </a:lnTo>
                    <a:lnTo>
                      <a:pt x="3128" y="653"/>
                    </a:lnTo>
                    <a:lnTo>
                      <a:pt x="3046" y="653"/>
                    </a:lnTo>
                    <a:lnTo>
                      <a:pt x="2962" y="648"/>
                    </a:lnTo>
                    <a:lnTo>
                      <a:pt x="2874" y="639"/>
                    </a:lnTo>
                    <a:lnTo>
                      <a:pt x="2785" y="628"/>
                    </a:lnTo>
                    <a:lnTo>
                      <a:pt x="2691" y="611"/>
                    </a:lnTo>
                    <a:lnTo>
                      <a:pt x="2596" y="590"/>
                    </a:lnTo>
                    <a:lnTo>
                      <a:pt x="2496" y="562"/>
                    </a:lnTo>
                    <a:lnTo>
                      <a:pt x="2392" y="532"/>
                    </a:lnTo>
                    <a:lnTo>
                      <a:pt x="2286" y="494"/>
                    </a:lnTo>
                    <a:lnTo>
                      <a:pt x="2193" y="460"/>
                    </a:lnTo>
                    <a:lnTo>
                      <a:pt x="2096" y="423"/>
                    </a:lnTo>
                    <a:lnTo>
                      <a:pt x="1993" y="383"/>
                    </a:lnTo>
                    <a:lnTo>
                      <a:pt x="1885" y="342"/>
                    </a:lnTo>
                    <a:lnTo>
                      <a:pt x="1773" y="300"/>
                    </a:lnTo>
                    <a:lnTo>
                      <a:pt x="1657" y="260"/>
                    </a:lnTo>
                    <a:lnTo>
                      <a:pt x="1537" y="219"/>
                    </a:lnTo>
                    <a:lnTo>
                      <a:pt x="1412" y="179"/>
                    </a:lnTo>
                    <a:lnTo>
                      <a:pt x="1283" y="142"/>
                    </a:lnTo>
                    <a:lnTo>
                      <a:pt x="1151" y="107"/>
                    </a:lnTo>
                    <a:lnTo>
                      <a:pt x="1016" y="77"/>
                    </a:lnTo>
                    <a:lnTo>
                      <a:pt x="876" y="49"/>
                    </a:lnTo>
                    <a:lnTo>
                      <a:pt x="734" y="27"/>
                    </a:lnTo>
                    <a:lnTo>
                      <a:pt x="590" y="10"/>
                    </a:lnTo>
                    <a:lnTo>
                      <a:pt x="442" y="0"/>
                    </a:lnTo>
                    <a:lnTo>
                      <a:pt x="371" y="79"/>
                    </a:lnTo>
                    <a:lnTo>
                      <a:pt x="304" y="162"/>
                    </a:lnTo>
                    <a:lnTo>
                      <a:pt x="241" y="248"/>
                    </a:lnTo>
                    <a:lnTo>
                      <a:pt x="183" y="339"/>
                    </a:lnTo>
                    <a:lnTo>
                      <a:pt x="130" y="431"/>
                    </a:lnTo>
                    <a:lnTo>
                      <a:pt x="81" y="527"/>
                    </a:lnTo>
                    <a:lnTo>
                      <a:pt x="38" y="626"/>
                    </a:lnTo>
                    <a:lnTo>
                      <a:pt x="0" y="727"/>
                    </a:lnTo>
                    <a:lnTo>
                      <a:pt x="105" y="695"/>
                    </a:lnTo>
                    <a:lnTo>
                      <a:pt x="214" y="670"/>
                    </a:lnTo>
                    <a:lnTo>
                      <a:pt x="325" y="650"/>
                    </a:lnTo>
                    <a:lnTo>
                      <a:pt x="440" y="635"/>
                    </a:lnTo>
                    <a:lnTo>
                      <a:pt x="557" y="627"/>
                    </a:lnTo>
                    <a:lnTo>
                      <a:pt x="679" y="623"/>
                    </a:lnTo>
                    <a:lnTo>
                      <a:pt x="802" y="626"/>
                    </a:lnTo>
                    <a:lnTo>
                      <a:pt x="930" y="630"/>
                    </a:lnTo>
                    <a:lnTo>
                      <a:pt x="1059" y="642"/>
                    </a:lnTo>
                    <a:lnTo>
                      <a:pt x="1193" y="656"/>
                    </a:lnTo>
                    <a:lnTo>
                      <a:pt x="1329" y="675"/>
                    </a:lnTo>
                    <a:lnTo>
                      <a:pt x="1467" y="697"/>
                    </a:lnTo>
                    <a:lnTo>
                      <a:pt x="1610" y="723"/>
                    </a:lnTo>
                    <a:lnTo>
                      <a:pt x="1756" y="752"/>
                    </a:lnTo>
                    <a:lnTo>
                      <a:pt x="1904" y="783"/>
                    </a:lnTo>
                    <a:lnTo>
                      <a:pt x="2055" y="817"/>
                    </a:lnTo>
                    <a:close/>
                  </a:path>
                </a:pathLst>
              </a:custGeom>
              <a:solidFill>
                <a:srgbClr val="00BB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8" name="Freeform 34"/>
              <p:cNvSpPr>
                <a:spLocks/>
              </p:cNvSpPr>
              <p:nvPr/>
            </p:nvSpPr>
            <p:spPr bwMode="auto">
              <a:xfrm>
                <a:off x="2633" y="1929"/>
                <a:ext cx="467" cy="378"/>
              </a:xfrm>
              <a:custGeom>
                <a:avLst/>
                <a:gdLst>
                  <a:gd name="T0" fmla="*/ 0 w 1188"/>
                  <a:gd name="T1" fmla="*/ 0 h 1242"/>
                  <a:gd name="T2" fmla="*/ 0 w 1188"/>
                  <a:gd name="T3" fmla="*/ 0 h 1242"/>
                  <a:gd name="T4" fmla="*/ 0 w 1188"/>
                  <a:gd name="T5" fmla="*/ 0 h 1242"/>
                  <a:gd name="T6" fmla="*/ 0 w 1188"/>
                  <a:gd name="T7" fmla="*/ 0 h 1242"/>
                  <a:gd name="T8" fmla="*/ 0 w 1188"/>
                  <a:gd name="T9" fmla="*/ 0 h 1242"/>
                  <a:gd name="T10" fmla="*/ 0 w 1188"/>
                  <a:gd name="T11" fmla="*/ 0 h 1242"/>
                  <a:gd name="T12" fmla="*/ 0 w 1188"/>
                  <a:gd name="T13" fmla="*/ 0 h 1242"/>
                  <a:gd name="T14" fmla="*/ 0 w 1188"/>
                  <a:gd name="T15" fmla="*/ 0 h 1242"/>
                  <a:gd name="T16" fmla="*/ 0 w 1188"/>
                  <a:gd name="T17" fmla="*/ 0 h 1242"/>
                  <a:gd name="T18" fmla="*/ 0 w 1188"/>
                  <a:gd name="T19" fmla="*/ 0 h 1242"/>
                  <a:gd name="T20" fmla="*/ 0 w 1188"/>
                  <a:gd name="T21" fmla="*/ 0 h 1242"/>
                  <a:gd name="T22" fmla="*/ 0 w 1188"/>
                  <a:gd name="T23" fmla="*/ 0 h 1242"/>
                  <a:gd name="T24" fmla="*/ 0 w 1188"/>
                  <a:gd name="T25" fmla="*/ 0 h 1242"/>
                  <a:gd name="T26" fmla="*/ 0 w 1188"/>
                  <a:gd name="T27" fmla="*/ 0 h 1242"/>
                  <a:gd name="T28" fmla="*/ 0 w 1188"/>
                  <a:gd name="T29" fmla="*/ 0 h 1242"/>
                  <a:gd name="T30" fmla="*/ 0 w 1188"/>
                  <a:gd name="T31" fmla="*/ 0 h 1242"/>
                  <a:gd name="T32" fmla="*/ 0 w 1188"/>
                  <a:gd name="T33" fmla="*/ 0 h 1242"/>
                  <a:gd name="T34" fmla="*/ 0 w 1188"/>
                  <a:gd name="T35" fmla="*/ 0 h 1242"/>
                  <a:gd name="T36" fmla="*/ 0 w 1188"/>
                  <a:gd name="T37" fmla="*/ 0 h 1242"/>
                  <a:gd name="T38" fmla="*/ 0 w 1188"/>
                  <a:gd name="T39" fmla="*/ 0 h 1242"/>
                  <a:gd name="T40" fmla="*/ 0 w 1188"/>
                  <a:gd name="T41" fmla="*/ 0 h 1242"/>
                  <a:gd name="T42" fmla="*/ 0 w 1188"/>
                  <a:gd name="T43" fmla="*/ 0 h 1242"/>
                  <a:gd name="T44" fmla="*/ 0 w 1188"/>
                  <a:gd name="T45" fmla="*/ 0 h 1242"/>
                  <a:gd name="T46" fmla="*/ 0 w 1188"/>
                  <a:gd name="T47" fmla="*/ 0 h 1242"/>
                  <a:gd name="T48" fmla="*/ 0 w 1188"/>
                  <a:gd name="T49" fmla="*/ 0 h 1242"/>
                  <a:gd name="T50" fmla="*/ 0 w 1188"/>
                  <a:gd name="T51" fmla="*/ 0 h 1242"/>
                  <a:gd name="T52" fmla="*/ 0 w 1188"/>
                  <a:gd name="T53" fmla="*/ 0 h 1242"/>
                  <a:gd name="T54" fmla="*/ 0 w 1188"/>
                  <a:gd name="T55" fmla="*/ 0 h 1242"/>
                  <a:gd name="T56" fmla="*/ 0 w 1188"/>
                  <a:gd name="T57" fmla="*/ 0 h 1242"/>
                  <a:gd name="T58" fmla="*/ 0 w 1188"/>
                  <a:gd name="T59" fmla="*/ 0 h 1242"/>
                  <a:gd name="T60" fmla="*/ 0 w 1188"/>
                  <a:gd name="T61" fmla="*/ 0 h 1242"/>
                  <a:gd name="T62" fmla="*/ 0 w 1188"/>
                  <a:gd name="T63" fmla="*/ 0 h 1242"/>
                  <a:gd name="T64" fmla="*/ 0 w 1188"/>
                  <a:gd name="T65" fmla="*/ 0 h 1242"/>
                  <a:gd name="T66" fmla="*/ 0 w 1188"/>
                  <a:gd name="T67" fmla="*/ 0 h 1242"/>
                  <a:gd name="T68" fmla="*/ 0 w 1188"/>
                  <a:gd name="T69" fmla="*/ 0 h 1242"/>
                  <a:gd name="T70" fmla="*/ 0 w 1188"/>
                  <a:gd name="T71" fmla="*/ 0 h 1242"/>
                  <a:gd name="T72" fmla="*/ 0 w 1188"/>
                  <a:gd name="T73" fmla="*/ 0 h 1242"/>
                  <a:gd name="T74" fmla="*/ 0 w 1188"/>
                  <a:gd name="T75" fmla="*/ 0 h 1242"/>
                  <a:gd name="T76" fmla="*/ 0 w 1188"/>
                  <a:gd name="T77" fmla="*/ 0 h 1242"/>
                  <a:gd name="T78" fmla="*/ 0 w 1188"/>
                  <a:gd name="T79" fmla="*/ 0 h 1242"/>
                  <a:gd name="T80" fmla="*/ 0 w 1188"/>
                  <a:gd name="T81" fmla="*/ 0 h 1242"/>
                  <a:gd name="T82" fmla="*/ 0 w 1188"/>
                  <a:gd name="T83" fmla="*/ 0 h 1242"/>
                  <a:gd name="T84" fmla="*/ 0 w 1188"/>
                  <a:gd name="T85" fmla="*/ 0 h 1242"/>
                  <a:gd name="T86" fmla="*/ 0 w 1188"/>
                  <a:gd name="T87" fmla="*/ 0 h 1242"/>
                  <a:gd name="T88" fmla="*/ 0 w 1188"/>
                  <a:gd name="T89" fmla="*/ 0 h 1242"/>
                  <a:gd name="T90" fmla="*/ 0 w 1188"/>
                  <a:gd name="T91" fmla="*/ 0 h 124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88"/>
                  <a:gd name="T139" fmla="*/ 0 h 1242"/>
                  <a:gd name="T140" fmla="*/ 1188 w 1188"/>
                  <a:gd name="T141" fmla="*/ 1242 h 124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88" h="1242">
                    <a:moveTo>
                      <a:pt x="757" y="1111"/>
                    </a:moveTo>
                    <a:lnTo>
                      <a:pt x="765" y="1125"/>
                    </a:lnTo>
                    <a:lnTo>
                      <a:pt x="774" y="1135"/>
                    </a:lnTo>
                    <a:lnTo>
                      <a:pt x="781" y="1141"/>
                    </a:lnTo>
                    <a:lnTo>
                      <a:pt x="801" y="1148"/>
                    </a:lnTo>
                    <a:lnTo>
                      <a:pt x="828" y="1158"/>
                    </a:lnTo>
                    <a:lnTo>
                      <a:pt x="844" y="1163"/>
                    </a:lnTo>
                    <a:lnTo>
                      <a:pt x="864" y="1168"/>
                    </a:lnTo>
                    <a:lnTo>
                      <a:pt x="885" y="1174"/>
                    </a:lnTo>
                    <a:lnTo>
                      <a:pt x="906" y="1179"/>
                    </a:lnTo>
                    <a:lnTo>
                      <a:pt x="925" y="1184"/>
                    </a:lnTo>
                    <a:lnTo>
                      <a:pt x="941" y="1189"/>
                    </a:lnTo>
                    <a:lnTo>
                      <a:pt x="990" y="1202"/>
                    </a:lnTo>
                    <a:lnTo>
                      <a:pt x="1042" y="1214"/>
                    </a:lnTo>
                    <a:lnTo>
                      <a:pt x="1095" y="1226"/>
                    </a:lnTo>
                    <a:lnTo>
                      <a:pt x="1146" y="1238"/>
                    </a:lnTo>
                    <a:lnTo>
                      <a:pt x="1158" y="1239"/>
                    </a:lnTo>
                    <a:lnTo>
                      <a:pt x="1167" y="1241"/>
                    </a:lnTo>
                    <a:lnTo>
                      <a:pt x="1172" y="1242"/>
                    </a:lnTo>
                    <a:lnTo>
                      <a:pt x="1176" y="1240"/>
                    </a:lnTo>
                    <a:lnTo>
                      <a:pt x="1178" y="1234"/>
                    </a:lnTo>
                    <a:lnTo>
                      <a:pt x="1178" y="1221"/>
                    </a:lnTo>
                    <a:lnTo>
                      <a:pt x="1188" y="229"/>
                    </a:lnTo>
                    <a:lnTo>
                      <a:pt x="1188" y="217"/>
                    </a:lnTo>
                    <a:lnTo>
                      <a:pt x="1186" y="210"/>
                    </a:lnTo>
                    <a:lnTo>
                      <a:pt x="1181" y="208"/>
                    </a:lnTo>
                    <a:lnTo>
                      <a:pt x="1173" y="206"/>
                    </a:lnTo>
                    <a:lnTo>
                      <a:pt x="1161" y="205"/>
                    </a:lnTo>
                    <a:lnTo>
                      <a:pt x="1109" y="200"/>
                    </a:lnTo>
                    <a:lnTo>
                      <a:pt x="1064" y="195"/>
                    </a:lnTo>
                    <a:lnTo>
                      <a:pt x="1024" y="189"/>
                    </a:lnTo>
                    <a:lnTo>
                      <a:pt x="984" y="183"/>
                    </a:lnTo>
                    <a:lnTo>
                      <a:pt x="928" y="172"/>
                    </a:lnTo>
                    <a:lnTo>
                      <a:pt x="868" y="158"/>
                    </a:lnTo>
                    <a:lnTo>
                      <a:pt x="804" y="146"/>
                    </a:lnTo>
                    <a:lnTo>
                      <a:pt x="790" y="146"/>
                    </a:lnTo>
                    <a:lnTo>
                      <a:pt x="786" y="147"/>
                    </a:lnTo>
                    <a:lnTo>
                      <a:pt x="785" y="152"/>
                    </a:lnTo>
                    <a:lnTo>
                      <a:pt x="784" y="161"/>
                    </a:lnTo>
                    <a:lnTo>
                      <a:pt x="779" y="624"/>
                    </a:lnTo>
                    <a:lnTo>
                      <a:pt x="779" y="658"/>
                    </a:lnTo>
                    <a:lnTo>
                      <a:pt x="775" y="670"/>
                    </a:lnTo>
                    <a:lnTo>
                      <a:pt x="770" y="676"/>
                    </a:lnTo>
                    <a:lnTo>
                      <a:pt x="763" y="677"/>
                    </a:lnTo>
                    <a:lnTo>
                      <a:pt x="754" y="675"/>
                    </a:lnTo>
                    <a:lnTo>
                      <a:pt x="745" y="666"/>
                    </a:lnTo>
                    <a:lnTo>
                      <a:pt x="736" y="654"/>
                    </a:lnTo>
                    <a:lnTo>
                      <a:pt x="726" y="637"/>
                    </a:lnTo>
                    <a:lnTo>
                      <a:pt x="712" y="611"/>
                    </a:lnTo>
                    <a:lnTo>
                      <a:pt x="446" y="112"/>
                    </a:lnTo>
                    <a:lnTo>
                      <a:pt x="440" y="102"/>
                    </a:lnTo>
                    <a:lnTo>
                      <a:pt x="431" y="90"/>
                    </a:lnTo>
                    <a:lnTo>
                      <a:pt x="420" y="78"/>
                    </a:lnTo>
                    <a:lnTo>
                      <a:pt x="407" y="67"/>
                    </a:lnTo>
                    <a:lnTo>
                      <a:pt x="388" y="59"/>
                    </a:lnTo>
                    <a:lnTo>
                      <a:pt x="325" y="51"/>
                    </a:lnTo>
                    <a:lnTo>
                      <a:pt x="266" y="42"/>
                    </a:lnTo>
                    <a:lnTo>
                      <a:pt x="210" y="32"/>
                    </a:lnTo>
                    <a:lnTo>
                      <a:pt x="156" y="23"/>
                    </a:lnTo>
                    <a:lnTo>
                      <a:pt x="99" y="13"/>
                    </a:lnTo>
                    <a:lnTo>
                      <a:pt x="37" y="2"/>
                    </a:lnTo>
                    <a:lnTo>
                      <a:pt x="25" y="0"/>
                    </a:lnTo>
                    <a:lnTo>
                      <a:pt x="17" y="1"/>
                    </a:lnTo>
                    <a:lnTo>
                      <a:pt x="12" y="6"/>
                    </a:lnTo>
                    <a:lnTo>
                      <a:pt x="10" y="15"/>
                    </a:lnTo>
                    <a:lnTo>
                      <a:pt x="10" y="27"/>
                    </a:lnTo>
                    <a:lnTo>
                      <a:pt x="0" y="975"/>
                    </a:lnTo>
                    <a:lnTo>
                      <a:pt x="1" y="985"/>
                    </a:lnTo>
                    <a:lnTo>
                      <a:pt x="5" y="990"/>
                    </a:lnTo>
                    <a:lnTo>
                      <a:pt x="12" y="993"/>
                    </a:lnTo>
                    <a:lnTo>
                      <a:pt x="21" y="995"/>
                    </a:lnTo>
                    <a:lnTo>
                      <a:pt x="98" y="1006"/>
                    </a:lnTo>
                    <a:lnTo>
                      <a:pt x="173" y="1019"/>
                    </a:lnTo>
                    <a:lnTo>
                      <a:pt x="246" y="1034"/>
                    </a:lnTo>
                    <a:lnTo>
                      <a:pt x="314" y="1046"/>
                    </a:lnTo>
                    <a:lnTo>
                      <a:pt x="378" y="1057"/>
                    </a:lnTo>
                    <a:lnTo>
                      <a:pt x="391" y="1058"/>
                    </a:lnTo>
                    <a:lnTo>
                      <a:pt x="399" y="1056"/>
                    </a:lnTo>
                    <a:lnTo>
                      <a:pt x="404" y="1051"/>
                    </a:lnTo>
                    <a:lnTo>
                      <a:pt x="405" y="1042"/>
                    </a:lnTo>
                    <a:lnTo>
                      <a:pt x="407" y="869"/>
                    </a:lnTo>
                    <a:lnTo>
                      <a:pt x="410" y="591"/>
                    </a:lnTo>
                    <a:lnTo>
                      <a:pt x="410" y="557"/>
                    </a:lnTo>
                    <a:lnTo>
                      <a:pt x="414" y="545"/>
                    </a:lnTo>
                    <a:lnTo>
                      <a:pt x="420" y="539"/>
                    </a:lnTo>
                    <a:lnTo>
                      <a:pt x="428" y="536"/>
                    </a:lnTo>
                    <a:lnTo>
                      <a:pt x="436" y="539"/>
                    </a:lnTo>
                    <a:lnTo>
                      <a:pt x="446" y="548"/>
                    </a:lnTo>
                    <a:lnTo>
                      <a:pt x="455" y="559"/>
                    </a:lnTo>
                    <a:lnTo>
                      <a:pt x="465" y="576"/>
                    </a:lnTo>
                    <a:lnTo>
                      <a:pt x="482" y="606"/>
                    </a:lnTo>
                    <a:lnTo>
                      <a:pt x="698" y="1011"/>
                    </a:lnTo>
                    <a:lnTo>
                      <a:pt x="757" y="1111"/>
                    </a:lnTo>
                    <a:close/>
                  </a:path>
                </a:pathLst>
              </a:custGeom>
              <a:solidFill>
                <a:srgbClr val="00BB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" name="Freeform 35"/>
              <p:cNvSpPr>
                <a:spLocks/>
              </p:cNvSpPr>
              <p:nvPr/>
            </p:nvSpPr>
            <p:spPr bwMode="auto">
              <a:xfrm>
                <a:off x="2062" y="1907"/>
                <a:ext cx="529" cy="354"/>
              </a:xfrm>
              <a:custGeom>
                <a:avLst/>
                <a:gdLst>
                  <a:gd name="T0" fmla="*/ 0 w 1341"/>
                  <a:gd name="T1" fmla="*/ 0 h 1160"/>
                  <a:gd name="T2" fmla="*/ 0 w 1341"/>
                  <a:gd name="T3" fmla="*/ 0 h 1160"/>
                  <a:gd name="T4" fmla="*/ 0 w 1341"/>
                  <a:gd name="T5" fmla="*/ 0 h 1160"/>
                  <a:gd name="T6" fmla="*/ 0 w 1341"/>
                  <a:gd name="T7" fmla="*/ 0 h 1160"/>
                  <a:gd name="T8" fmla="*/ 0 w 1341"/>
                  <a:gd name="T9" fmla="*/ 0 h 1160"/>
                  <a:gd name="T10" fmla="*/ 0 w 1341"/>
                  <a:gd name="T11" fmla="*/ 0 h 1160"/>
                  <a:gd name="T12" fmla="*/ 0 w 1341"/>
                  <a:gd name="T13" fmla="*/ 0 h 1160"/>
                  <a:gd name="T14" fmla="*/ 0 w 1341"/>
                  <a:gd name="T15" fmla="*/ 0 h 1160"/>
                  <a:gd name="T16" fmla="*/ 0 w 1341"/>
                  <a:gd name="T17" fmla="*/ 0 h 1160"/>
                  <a:gd name="T18" fmla="*/ 0 w 1341"/>
                  <a:gd name="T19" fmla="*/ 0 h 1160"/>
                  <a:gd name="T20" fmla="*/ 0 w 1341"/>
                  <a:gd name="T21" fmla="*/ 0 h 1160"/>
                  <a:gd name="T22" fmla="*/ 0 w 1341"/>
                  <a:gd name="T23" fmla="*/ 0 h 1160"/>
                  <a:gd name="T24" fmla="*/ 0 w 1341"/>
                  <a:gd name="T25" fmla="*/ 0 h 1160"/>
                  <a:gd name="T26" fmla="*/ 0 w 1341"/>
                  <a:gd name="T27" fmla="*/ 0 h 1160"/>
                  <a:gd name="T28" fmla="*/ 0 w 1341"/>
                  <a:gd name="T29" fmla="*/ 0 h 1160"/>
                  <a:gd name="T30" fmla="*/ 0 w 1341"/>
                  <a:gd name="T31" fmla="*/ 0 h 1160"/>
                  <a:gd name="T32" fmla="*/ 0 w 1341"/>
                  <a:gd name="T33" fmla="*/ 0 h 1160"/>
                  <a:gd name="T34" fmla="*/ 0 w 1341"/>
                  <a:gd name="T35" fmla="*/ 0 h 1160"/>
                  <a:gd name="T36" fmla="*/ 0 w 1341"/>
                  <a:gd name="T37" fmla="*/ 0 h 1160"/>
                  <a:gd name="T38" fmla="*/ 0 w 1341"/>
                  <a:gd name="T39" fmla="*/ 0 h 1160"/>
                  <a:gd name="T40" fmla="*/ 0 w 1341"/>
                  <a:gd name="T41" fmla="*/ 0 h 1160"/>
                  <a:gd name="T42" fmla="*/ 0 w 1341"/>
                  <a:gd name="T43" fmla="*/ 0 h 1160"/>
                  <a:gd name="T44" fmla="*/ 0 w 1341"/>
                  <a:gd name="T45" fmla="*/ 0 h 1160"/>
                  <a:gd name="T46" fmla="*/ 0 w 1341"/>
                  <a:gd name="T47" fmla="*/ 0 h 1160"/>
                  <a:gd name="T48" fmla="*/ 0 w 1341"/>
                  <a:gd name="T49" fmla="*/ 0 h 1160"/>
                  <a:gd name="T50" fmla="*/ 0 w 1341"/>
                  <a:gd name="T51" fmla="*/ 0 h 1160"/>
                  <a:gd name="T52" fmla="*/ 0 w 1341"/>
                  <a:gd name="T53" fmla="*/ 0 h 1160"/>
                  <a:gd name="T54" fmla="*/ 0 w 1341"/>
                  <a:gd name="T55" fmla="*/ 0 h 1160"/>
                  <a:gd name="T56" fmla="*/ 0 w 1341"/>
                  <a:gd name="T57" fmla="*/ 0 h 1160"/>
                  <a:gd name="T58" fmla="*/ 0 w 1341"/>
                  <a:gd name="T59" fmla="*/ 0 h 1160"/>
                  <a:gd name="T60" fmla="*/ 0 w 1341"/>
                  <a:gd name="T61" fmla="*/ 0 h 1160"/>
                  <a:gd name="T62" fmla="*/ 0 w 1341"/>
                  <a:gd name="T63" fmla="*/ 0 h 1160"/>
                  <a:gd name="T64" fmla="*/ 0 w 1341"/>
                  <a:gd name="T65" fmla="*/ 0 h 1160"/>
                  <a:gd name="T66" fmla="*/ 0 w 1341"/>
                  <a:gd name="T67" fmla="*/ 0 h 1160"/>
                  <a:gd name="T68" fmla="*/ 0 w 1341"/>
                  <a:gd name="T69" fmla="*/ 0 h 1160"/>
                  <a:gd name="T70" fmla="*/ 0 w 1341"/>
                  <a:gd name="T71" fmla="*/ 0 h 1160"/>
                  <a:gd name="T72" fmla="*/ 0 w 1341"/>
                  <a:gd name="T73" fmla="*/ 0 h 1160"/>
                  <a:gd name="T74" fmla="*/ 0 w 1341"/>
                  <a:gd name="T75" fmla="*/ 0 h 1160"/>
                  <a:gd name="T76" fmla="*/ 0 w 1341"/>
                  <a:gd name="T77" fmla="*/ 0 h 1160"/>
                  <a:gd name="T78" fmla="*/ 0 w 1341"/>
                  <a:gd name="T79" fmla="*/ 0 h 1160"/>
                  <a:gd name="T80" fmla="*/ 0 w 1341"/>
                  <a:gd name="T81" fmla="*/ 0 h 1160"/>
                  <a:gd name="T82" fmla="*/ 0 w 1341"/>
                  <a:gd name="T83" fmla="*/ 0 h 1160"/>
                  <a:gd name="T84" fmla="*/ 0 w 1341"/>
                  <a:gd name="T85" fmla="*/ 0 h 1160"/>
                  <a:gd name="T86" fmla="*/ 0 w 1341"/>
                  <a:gd name="T87" fmla="*/ 0 h 1160"/>
                  <a:gd name="T88" fmla="*/ 0 w 1341"/>
                  <a:gd name="T89" fmla="*/ 0 h 1160"/>
                  <a:gd name="T90" fmla="*/ 0 w 1341"/>
                  <a:gd name="T91" fmla="*/ 0 h 1160"/>
                  <a:gd name="T92" fmla="*/ 0 w 1341"/>
                  <a:gd name="T93" fmla="*/ 0 h 1160"/>
                  <a:gd name="T94" fmla="*/ 0 w 1341"/>
                  <a:gd name="T95" fmla="*/ 0 h 1160"/>
                  <a:gd name="T96" fmla="*/ 0 w 1341"/>
                  <a:gd name="T97" fmla="*/ 0 h 1160"/>
                  <a:gd name="T98" fmla="*/ 0 w 1341"/>
                  <a:gd name="T99" fmla="*/ 0 h 1160"/>
                  <a:gd name="T100" fmla="*/ 0 w 1341"/>
                  <a:gd name="T101" fmla="*/ 0 h 1160"/>
                  <a:gd name="T102" fmla="*/ 0 w 1341"/>
                  <a:gd name="T103" fmla="*/ 0 h 1160"/>
                  <a:gd name="T104" fmla="*/ 0 w 1341"/>
                  <a:gd name="T105" fmla="*/ 0 h 1160"/>
                  <a:gd name="T106" fmla="*/ 0 w 1341"/>
                  <a:gd name="T107" fmla="*/ 0 h 1160"/>
                  <a:gd name="T108" fmla="*/ 0 w 1341"/>
                  <a:gd name="T109" fmla="*/ 0 h 1160"/>
                  <a:gd name="T110" fmla="*/ 0 w 1341"/>
                  <a:gd name="T111" fmla="*/ 0 h 1160"/>
                  <a:gd name="T112" fmla="*/ 0 w 1341"/>
                  <a:gd name="T113" fmla="*/ 0 h 1160"/>
                  <a:gd name="T114" fmla="*/ 0 w 1341"/>
                  <a:gd name="T115" fmla="*/ 0 h 1160"/>
                  <a:gd name="T116" fmla="*/ 0 w 1341"/>
                  <a:gd name="T117" fmla="*/ 0 h 1160"/>
                  <a:gd name="T118" fmla="*/ 0 w 1341"/>
                  <a:gd name="T119" fmla="*/ 0 h 1160"/>
                  <a:gd name="T120" fmla="*/ 0 w 1341"/>
                  <a:gd name="T121" fmla="*/ 0 h 116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41"/>
                  <a:gd name="T184" fmla="*/ 0 h 1160"/>
                  <a:gd name="T185" fmla="*/ 1341 w 1341"/>
                  <a:gd name="T186" fmla="*/ 1160 h 116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41" h="1160">
                    <a:moveTo>
                      <a:pt x="975" y="309"/>
                    </a:moveTo>
                    <a:lnTo>
                      <a:pt x="1044" y="307"/>
                    </a:lnTo>
                    <a:lnTo>
                      <a:pt x="1076" y="305"/>
                    </a:lnTo>
                    <a:lnTo>
                      <a:pt x="1130" y="305"/>
                    </a:lnTo>
                    <a:lnTo>
                      <a:pt x="1158" y="307"/>
                    </a:lnTo>
                    <a:lnTo>
                      <a:pt x="1189" y="308"/>
                    </a:lnTo>
                    <a:lnTo>
                      <a:pt x="1220" y="311"/>
                    </a:lnTo>
                    <a:lnTo>
                      <a:pt x="1250" y="314"/>
                    </a:lnTo>
                    <a:lnTo>
                      <a:pt x="1277" y="316"/>
                    </a:lnTo>
                    <a:lnTo>
                      <a:pt x="1300" y="319"/>
                    </a:lnTo>
                    <a:lnTo>
                      <a:pt x="1316" y="321"/>
                    </a:lnTo>
                    <a:lnTo>
                      <a:pt x="1327" y="323"/>
                    </a:lnTo>
                    <a:lnTo>
                      <a:pt x="1334" y="321"/>
                    </a:lnTo>
                    <a:lnTo>
                      <a:pt x="1337" y="318"/>
                    </a:lnTo>
                    <a:lnTo>
                      <a:pt x="1339" y="310"/>
                    </a:lnTo>
                    <a:lnTo>
                      <a:pt x="1339" y="237"/>
                    </a:lnTo>
                    <a:lnTo>
                      <a:pt x="1336" y="192"/>
                    </a:lnTo>
                    <a:lnTo>
                      <a:pt x="1331" y="146"/>
                    </a:lnTo>
                    <a:lnTo>
                      <a:pt x="1329" y="126"/>
                    </a:lnTo>
                    <a:lnTo>
                      <a:pt x="1325" y="109"/>
                    </a:lnTo>
                    <a:lnTo>
                      <a:pt x="1319" y="91"/>
                    </a:lnTo>
                    <a:lnTo>
                      <a:pt x="1311" y="77"/>
                    </a:lnTo>
                    <a:lnTo>
                      <a:pt x="1299" y="63"/>
                    </a:lnTo>
                    <a:lnTo>
                      <a:pt x="1282" y="51"/>
                    </a:lnTo>
                    <a:lnTo>
                      <a:pt x="1259" y="39"/>
                    </a:lnTo>
                    <a:lnTo>
                      <a:pt x="1231" y="30"/>
                    </a:lnTo>
                    <a:lnTo>
                      <a:pt x="1195" y="22"/>
                    </a:lnTo>
                    <a:lnTo>
                      <a:pt x="1142" y="15"/>
                    </a:lnTo>
                    <a:lnTo>
                      <a:pt x="1083" y="9"/>
                    </a:lnTo>
                    <a:lnTo>
                      <a:pt x="1018" y="5"/>
                    </a:lnTo>
                    <a:lnTo>
                      <a:pt x="950" y="1"/>
                    </a:lnTo>
                    <a:lnTo>
                      <a:pt x="880" y="0"/>
                    </a:lnTo>
                    <a:lnTo>
                      <a:pt x="808" y="1"/>
                    </a:lnTo>
                    <a:lnTo>
                      <a:pt x="735" y="2"/>
                    </a:lnTo>
                    <a:lnTo>
                      <a:pt x="594" y="10"/>
                    </a:lnTo>
                    <a:lnTo>
                      <a:pt x="529" y="16"/>
                    </a:lnTo>
                    <a:lnTo>
                      <a:pt x="467" y="23"/>
                    </a:lnTo>
                    <a:lnTo>
                      <a:pt x="410" y="32"/>
                    </a:lnTo>
                    <a:lnTo>
                      <a:pt x="368" y="41"/>
                    </a:lnTo>
                    <a:lnTo>
                      <a:pt x="332" y="54"/>
                    </a:lnTo>
                    <a:lnTo>
                      <a:pt x="303" y="70"/>
                    </a:lnTo>
                    <a:lnTo>
                      <a:pt x="277" y="90"/>
                    </a:lnTo>
                    <a:lnTo>
                      <a:pt x="256" y="114"/>
                    </a:lnTo>
                    <a:lnTo>
                      <a:pt x="238" y="141"/>
                    </a:lnTo>
                    <a:lnTo>
                      <a:pt x="225" y="173"/>
                    </a:lnTo>
                    <a:lnTo>
                      <a:pt x="215" y="208"/>
                    </a:lnTo>
                    <a:lnTo>
                      <a:pt x="212" y="221"/>
                    </a:lnTo>
                    <a:lnTo>
                      <a:pt x="211" y="243"/>
                    </a:lnTo>
                    <a:lnTo>
                      <a:pt x="209" y="271"/>
                    </a:lnTo>
                    <a:lnTo>
                      <a:pt x="206" y="302"/>
                    </a:lnTo>
                    <a:lnTo>
                      <a:pt x="204" y="335"/>
                    </a:lnTo>
                    <a:lnTo>
                      <a:pt x="201" y="370"/>
                    </a:lnTo>
                    <a:lnTo>
                      <a:pt x="200" y="404"/>
                    </a:lnTo>
                    <a:lnTo>
                      <a:pt x="199" y="436"/>
                    </a:lnTo>
                    <a:lnTo>
                      <a:pt x="197" y="465"/>
                    </a:lnTo>
                    <a:lnTo>
                      <a:pt x="197" y="487"/>
                    </a:lnTo>
                    <a:lnTo>
                      <a:pt x="199" y="522"/>
                    </a:lnTo>
                    <a:lnTo>
                      <a:pt x="204" y="550"/>
                    </a:lnTo>
                    <a:lnTo>
                      <a:pt x="211" y="575"/>
                    </a:lnTo>
                    <a:lnTo>
                      <a:pt x="220" y="593"/>
                    </a:lnTo>
                    <a:lnTo>
                      <a:pt x="231" y="608"/>
                    </a:lnTo>
                    <a:lnTo>
                      <a:pt x="244" y="621"/>
                    </a:lnTo>
                    <a:lnTo>
                      <a:pt x="258" y="628"/>
                    </a:lnTo>
                    <a:lnTo>
                      <a:pt x="272" y="633"/>
                    </a:lnTo>
                    <a:lnTo>
                      <a:pt x="286" y="634"/>
                    </a:lnTo>
                    <a:lnTo>
                      <a:pt x="301" y="634"/>
                    </a:lnTo>
                    <a:lnTo>
                      <a:pt x="331" y="632"/>
                    </a:lnTo>
                    <a:lnTo>
                      <a:pt x="358" y="628"/>
                    </a:lnTo>
                    <a:lnTo>
                      <a:pt x="384" y="626"/>
                    </a:lnTo>
                    <a:lnTo>
                      <a:pt x="411" y="623"/>
                    </a:lnTo>
                    <a:lnTo>
                      <a:pt x="441" y="619"/>
                    </a:lnTo>
                    <a:lnTo>
                      <a:pt x="473" y="616"/>
                    </a:lnTo>
                    <a:lnTo>
                      <a:pt x="511" y="611"/>
                    </a:lnTo>
                    <a:lnTo>
                      <a:pt x="587" y="603"/>
                    </a:lnTo>
                    <a:lnTo>
                      <a:pt x="665" y="600"/>
                    </a:lnTo>
                    <a:lnTo>
                      <a:pt x="744" y="600"/>
                    </a:lnTo>
                    <a:lnTo>
                      <a:pt x="825" y="603"/>
                    </a:lnTo>
                    <a:lnTo>
                      <a:pt x="849" y="608"/>
                    </a:lnTo>
                    <a:lnTo>
                      <a:pt x="869" y="616"/>
                    </a:lnTo>
                    <a:lnTo>
                      <a:pt x="884" y="628"/>
                    </a:lnTo>
                    <a:lnTo>
                      <a:pt x="896" y="643"/>
                    </a:lnTo>
                    <a:lnTo>
                      <a:pt x="903" y="660"/>
                    </a:lnTo>
                    <a:lnTo>
                      <a:pt x="908" y="681"/>
                    </a:lnTo>
                    <a:lnTo>
                      <a:pt x="912" y="716"/>
                    </a:lnTo>
                    <a:lnTo>
                      <a:pt x="911" y="748"/>
                    </a:lnTo>
                    <a:lnTo>
                      <a:pt x="908" y="776"/>
                    </a:lnTo>
                    <a:lnTo>
                      <a:pt x="903" y="797"/>
                    </a:lnTo>
                    <a:lnTo>
                      <a:pt x="902" y="802"/>
                    </a:lnTo>
                    <a:lnTo>
                      <a:pt x="900" y="811"/>
                    </a:lnTo>
                    <a:lnTo>
                      <a:pt x="895" y="821"/>
                    </a:lnTo>
                    <a:lnTo>
                      <a:pt x="890" y="832"/>
                    </a:lnTo>
                    <a:lnTo>
                      <a:pt x="881" y="843"/>
                    </a:lnTo>
                    <a:lnTo>
                      <a:pt x="870" y="853"/>
                    </a:lnTo>
                    <a:lnTo>
                      <a:pt x="856" y="862"/>
                    </a:lnTo>
                    <a:lnTo>
                      <a:pt x="839" y="868"/>
                    </a:lnTo>
                    <a:lnTo>
                      <a:pt x="817" y="870"/>
                    </a:lnTo>
                    <a:lnTo>
                      <a:pt x="786" y="870"/>
                    </a:lnTo>
                    <a:lnTo>
                      <a:pt x="750" y="873"/>
                    </a:lnTo>
                    <a:lnTo>
                      <a:pt x="712" y="875"/>
                    </a:lnTo>
                    <a:lnTo>
                      <a:pt x="671" y="878"/>
                    </a:lnTo>
                    <a:lnTo>
                      <a:pt x="630" y="881"/>
                    </a:lnTo>
                    <a:lnTo>
                      <a:pt x="593" y="884"/>
                    </a:lnTo>
                    <a:lnTo>
                      <a:pt x="558" y="888"/>
                    </a:lnTo>
                    <a:lnTo>
                      <a:pt x="531" y="890"/>
                    </a:lnTo>
                    <a:lnTo>
                      <a:pt x="509" y="890"/>
                    </a:lnTo>
                    <a:lnTo>
                      <a:pt x="490" y="886"/>
                    </a:lnTo>
                    <a:lnTo>
                      <a:pt x="476" y="879"/>
                    </a:lnTo>
                    <a:lnTo>
                      <a:pt x="463" y="869"/>
                    </a:lnTo>
                    <a:lnTo>
                      <a:pt x="455" y="857"/>
                    </a:lnTo>
                    <a:lnTo>
                      <a:pt x="450" y="843"/>
                    </a:lnTo>
                    <a:lnTo>
                      <a:pt x="447" y="828"/>
                    </a:lnTo>
                    <a:lnTo>
                      <a:pt x="446" y="815"/>
                    </a:lnTo>
                    <a:lnTo>
                      <a:pt x="447" y="785"/>
                    </a:lnTo>
                    <a:lnTo>
                      <a:pt x="450" y="763"/>
                    </a:lnTo>
                    <a:lnTo>
                      <a:pt x="450" y="739"/>
                    </a:lnTo>
                    <a:lnTo>
                      <a:pt x="447" y="734"/>
                    </a:lnTo>
                    <a:lnTo>
                      <a:pt x="442" y="733"/>
                    </a:lnTo>
                    <a:lnTo>
                      <a:pt x="432" y="734"/>
                    </a:lnTo>
                    <a:lnTo>
                      <a:pt x="420" y="737"/>
                    </a:lnTo>
                    <a:lnTo>
                      <a:pt x="415" y="738"/>
                    </a:lnTo>
                    <a:lnTo>
                      <a:pt x="403" y="741"/>
                    </a:lnTo>
                    <a:lnTo>
                      <a:pt x="385" y="743"/>
                    </a:lnTo>
                    <a:lnTo>
                      <a:pt x="363" y="748"/>
                    </a:lnTo>
                    <a:lnTo>
                      <a:pt x="336" y="753"/>
                    </a:lnTo>
                    <a:lnTo>
                      <a:pt x="306" y="759"/>
                    </a:lnTo>
                    <a:lnTo>
                      <a:pt x="274" y="765"/>
                    </a:lnTo>
                    <a:lnTo>
                      <a:pt x="241" y="771"/>
                    </a:lnTo>
                    <a:lnTo>
                      <a:pt x="207" y="779"/>
                    </a:lnTo>
                    <a:lnTo>
                      <a:pt x="173" y="786"/>
                    </a:lnTo>
                    <a:lnTo>
                      <a:pt x="141" y="792"/>
                    </a:lnTo>
                    <a:lnTo>
                      <a:pt x="110" y="799"/>
                    </a:lnTo>
                    <a:lnTo>
                      <a:pt x="82" y="805"/>
                    </a:lnTo>
                    <a:lnTo>
                      <a:pt x="58" y="810"/>
                    </a:lnTo>
                    <a:lnTo>
                      <a:pt x="38" y="815"/>
                    </a:lnTo>
                    <a:lnTo>
                      <a:pt x="24" y="817"/>
                    </a:lnTo>
                    <a:lnTo>
                      <a:pt x="17" y="820"/>
                    </a:lnTo>
                    <a:lnTo>
                      <a:pt x="7" y="825"/>
                    </a:lnTo>
                    <a:lnTo>
                      <a:pt x="5" y="827"/>
                    </a:lnTo>
                    <a:lnTo>
                      <a:pt x="2" y="833"/>
                    </a:lnTo>
                    <a:lnTo>
                      <a:pt x="0" y="841"/>
                    </a:lnTo>
                    <a:lnTo>
                      <a:pt x="0" y="888"/>
                    </a:lnTo>
                    <a:lnTo>
                      <a:pt x="2" y="914"/>
                    </a:lnTo>
                    <a:lnTo>
                      <a:pt x="5" y="946"/>
                    </a:lnTo>
                    <a:lnTo>
                      <a:pt x="7" y="984"/>
                    </a:lnTo>
                    <a:lnTo>
                      <a:pt x="12" y="1015"/>
                    </a:lnTo>
                    <a:lnTo>
                      <a:pt x="18" y="1041"/>
                    </a:lnTo>
                    <a:lnTo>
                      <a:pt x="27" y="1063"/>
                    </a:lnTo>
                    <a:lnTo>
                      <a:pt x="37" y="1082"/>
                    </a:lnTo>
                    <a:lnTo>
                      <a:pt x="48" y="1097"/>
                    </a:lnTo>
                    <a:lnTo>
                      <a:pt x="56" y="1109"/>
                    </a:lnTo>
                    <a:lnTo>
                      <a:pt x="65" y="1118"/>
                    </a:lnTo>
                    <a:lnTo>
                      <a:pt x="71" y="1123"/>
                    </a:lnTo>
                    <a:lnTo>
                      <a:pt x="81" y="1131"/>
                    </a:lnTo>
                    <a:lnTo>
                      <a:pt x="96" y="1140"/>
                    </a:lnTo>
                    <a:lnTo>
                      <a:pt x="113" y="1149"/>
                    </a:lnTo>
                    <a:lnTo>
                      <a:pt x="134" y="1155"/>
                    </a:lnTo>
                    <a:lnTo>
                      <a:pt x="159" y="1158"/>
                    </a:lnTo>
                    <a:lnTo>
                      <a:pt x="188" y="1160"/>
                    </a:lnTo>
                    <a:lnTo>
                      <a:pt x="220" y="1156"/>
                    </a:lnTo>
                    <a:lnTo>
                      <a:pt x="257" y="1149"/>
                    </a:lnTo>
                    <a:lnTo>
                      <a:pt x="268" y="1146"/>
                    </a:lnTo>
                    <a:lnTo>
                      <a:pt x="285" y="1141"/>
                    </a:lnTo>
                    <a:lnTo>
                      <a:pt x="309" y="1135"/>
                    </a:lnTo>
                    <a:lnTo>
                      <a:pt x="338" y="1126"/>
                    </a:lnTo>
                    <a:lnTo>
                      <a:pt x="374" y="1118"/>
                    </a:lnTo>
                    <a:lnTo>
                      <a:pt x="416" y="1108"/>
                    </a:lnTo>
                    <a:lnTo>
                      <a:pt x="463" y="1098"/>
                    </a:lnTo>
                    <a:lnTo>
                      <a:pt x="515" y="1088"/>
                    </a:lnTo>
                    <a:lnTo>
                      <a:pt x="572" y="1078"/>
                    </a:lnTo>
                    <a:lnTo>
                      <a:pt x="634" y="1068"/>
                    </a:lnTo>
                    <a:lnTo>
                      <a:pt x="701" y="1060"/>
                    </a:lnTo>
                    <a:lnTo>
                      <a:pt x="771" y="1051"/>
                    </a:lnTo>
                    <a:lnTo>
                      <a:pt x="845" y="1045"/>
                    </a:lnTo>
                    <a:lnTo>
                      <a:pt x="923" y="1040"/>
                    </a:lnTo>
                    <a:lnTo>
                      <a:pt x="1005" y="1036"/>
                    </a:lnTo>
                    <a:lnTo>
                      <a:pt x="1090" y="1035"/>
                    </a:lnTo>
                    <a:lnTo>
                      <a:pt x="1135" y="1034"/>
                    </a:lnTo>
                    <a:lnTo>
                      <a:pt x="1174" y="1029"/>
                    </a:lnTo>
                    <a:lnTo>
                      <a:pt x="1209" y="1020"/>
                    </a:lnTo>
                    <a:lnTo>
                      <a:pt x="1238" y="1009"/>
                    </a:lnTo>
                    <a:lnTo>
                      <a:pt x="1264" y="993"/>
                    </a:lnTo>
                    <a:lnTo>
                      <a:pt x="1285" y="974"/>
                    </a:lnTo>
                    <a:lnTo>
                      <a:pt x="1303" y="951"/>
                    </a:lnTo>
                    <a:lnTo>
                      <a:pt x="1316" y="924"/>
                    </a:lnTo>
                    <a:lnTo>
                      <a:pt x="1326" y="891"/>
                    </a:lnTo>
                    <a:lnTo>
                      <a:pt x="1332" y="856"/>
                    </a:lnTo>
                    <a:lnTo>
                      <a:pt x="1337" y="807"/>
                    </a:lnTo>
                    <a:lnTo>
                      <a:pt x="1340" y="754"/>
                    </a:lnTo>
                    <a:lnTo>
                      <a:pt x="1341" y="701"/>
                    </a:lnTo>
                    <a:lnTo>
                      <a:pt x="1340" y="649"/>
                    </a:lnTo>
                    <a:lnTo>
                      <a:pt x="1337" y="600"/>
                    </a:lnTo>
                    <a:lnTo>
                      <a:pt x="1335" y="556"/>
                    </a:lnTo>
                    <a:lnTo>
                      <a:pt x="1330" y="525"/>
                    </a:lnTo>
                    <a:lnTo>
                      <a:pt x="1321" y="499"/>
                    </a:lnTo>
                    <a:lnTo>
                      <a:pt x="1309" y="477"/>
                    </a:lnTo>
                    <a:lnTo>
                      <a:pt x="1293" y="459"/>
                    </a:lnTo>
                    <a:lnTo>
                      <a:pt x="1272" y="444"/>
                    </a:lnTo>
                    <a:lnTo>
                      <a:pt x="1247" y="433"/>
                    </a:lnTo>
                    <a:lnTo>
                      <a:pt x="1217" y="424"/>
                    </a:lnTo>
                    <a:lnTo>
                      <a:pt x="1184" y="418"/>
                    </a:lnTo>
                    <a:lnTo>
                      <a:pt x="1144" y="413"/>
                    </a:lnTo>
                    <a:lnTo>
                      <a:pt x="1095" y="409"/>
                    </a:lnTo>
                    <a:lnTo>
                      <a:pt x="1049" y="407"/>
                    </a:lnTo>
                    <a:lnTo>
                      <a:pt x="958" y="404"/>
                    </a:lnTo>
                    <a:lnTo>
                      <a:pt x="911" y="403"/>
                    </a:lnTo>
                    <a:lnTo>
                      <a:pt x="861" y="403"/>
                    </a:lnTo>
                    <a:lnTo>
                      <a:pt x="807" y="404"/>
                    </a:lnTo>
                    <a:lnTo>
                      <a:pt x="746" y="405"/>
                    </a:lnTo>
                    <a:lnTo>
                      <a:pt x="678" y="408"/>
                    </a:lnTo>
                    <a:lnTo>
                      <a:pt x="660" y="407"/>
                    </a:lnTo>
                    <a:lnTo>
                      <a:pt x="644" y="404"/>
                    </a:lnTo>
                    <a:lnTo>
                      <a:pt x="630" y="398"/>
                    </a:lnTo>
                    <a:lnTo>
                      <a:pt x="620" y="388"/>
                    </a:lnTo>
                    <a:lnTo>
                      <a:pt x="614" y="377"/>
                    </a:lnTo>
                    <a:lnTo>
                      <a:pt x="612" y="362"/>
                    </a:lnTo>
                    <a:lnTo>
                      <a:pt x="612" y="336"/>
                    </a:lnTo>
                    <a:lnTo>
                      <a:pt x="613" y="311"/>
                    </a:lnTo>
                    <a:lnTo>
                      <a:pt x="614" y="288"/>
                    </a:lnTo>
                    <a:lnTo>
                      <a:pt x="615" y="269"/>
                    </a:lnTo>
                    <a:lnTo>
                      <a:pt x="618" y="245"/>
                    </a:lnTo>
                    <a:lnTo>
                      <a:pt x="618" y="232"/>
                    </a:lnTo>
                    <a:lnTo>
                      <a:pt x="623" y="208"/>
                    </a:lnTo>
                    <a:lnTo>
                      <a:pt x="628" y="198"/>
                    </a:lnTo>
                    <a:lnTo>
                      <a:pt x="636" y="188"/>
                    </a:lnTo>
                    <a:lnTo>
                      <a:pt x="650" y="180"/>
                    </a:lnTo>
                    <a:lnTo>
                      <a:pt x="667" y="177"/>
                    </a:lnTo>
                    <a:lnTo>
                      <a:pt x="699" y="173"/>
                    </a:lnTo>
                    <a:lnTo>
                      <a:pt x="736" y="172"/>
                    </a:lnTo>
                    <a:lnTo>
                      <a:pt x="776" y="171"/>
                    </a:lnTo>
                    <a:lnTo>
                      <a:pt x="856" y="171"/>
                    </a:lnTo>
                    <a:lnTo>
                      <a:pt x="892" y="173"/>
                    </a:lnTo>
                    <a:lnTo>
                      <a:pt x="910" y="174"/>
                    </a:lnTo>
                    <a:lnTo>
                      <a:pt x="922" y="174"/>
                    </a:lnTo>
                    <a:lnTo>
                      <a:pt x="929" y="177"/>
                    </a:lnTo>
                    <a:lnTo>
                      <a:pt x="934" y="179"/>
                    </a:lnTo>
                    <a:lnTo>
                      <a:pt x="937" y="184"/>
                    </a:lnTo>
                    <a:lnTo>
                      <a:pt x="937" y="193"/>
                    </a:lnTo>
                    <a:lnTo>
                      <a:pt x="936" y="219"/>
                    </a:lnTo>
                    <a:lnTo>
                      <a:pt x="934" y="241"/>
                    </a:lnTo>
                    <a:lnTo>
                      <a:pt x="934" y="286"/>
                    </a:lnTo>
                    <a:lnTo>
                      <a:pt x="936" y="299"/>
                    </a:lnTo>
                    <a:lnTo>
                      <a:pt x="939" y="307"/>
                    </a:lnTo>
                    <a:lnTo>
                      <a:pt x="945" y="309"/>
                    </a:lnTo>
                    <a:lnTo>
                      <a:pt x="958" y="310"/>
                    </a:lnTo>
                    <a:lnTo>
                      <a:pt x="975" y="309"/>
                    </a:lnTo>
                    <a:close/>
                  </a:path>
                </a:pathLst>
              </a:custGeom>
              <a:solidFill>
                <a:srgbClr val="00BB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" name="Freeform 36"/>
              <p:cNvSpPr>
                <a:spLocks/>
              </p:cNvSpPr>
              <p:nvPr/>
            </p:nvSpPr>
            <p:spPr bwMode="auto">
              <a:xfrm>
                <a:off x="3145" y="1964"/>
                <a:ext cx="517" cy="357"/>
              </a:xfrm>
              <a:custGeom>
                <a:avLst/>
                <a:gdLst>
                  <a:gd name="T0" fmla="*/ 0 w 1314"/>
                  <a:gd name="T1" fmla="*/ 0 h 1175"/>
                  <a:gd name="T2" fmla="*/ 0 w 1314"/>
                  <a:gd name="T3" fmla="*/ 0 h 1175"/>
                  <a:gd name="T4" fmla="*/ 0 w 1314"/>
                  <a:gd name="T5" fmla="*/ 0 h 1175"/>
                  <a:gd name="T6" fmla="*/ 0 w 1314"/>
                  <a:gd name="T7" fmla="*/ 0 h 1175"/>
                  <a:gd name="T8" fmla="*/ 0 w 1314"/>
                  <a:gd name="T9" fmla="*/ 0 h 1175"/>
                  <a:gd name="T10" fmla="*/ 0 w 1314"/>
                  <a:gd name="T11" fmla="*/ 0 h 1175"/>
                  <a:gd name="T12" fmla="*/ 0 w 1314"/>
                  <a:gd name="T13" fmla="*/ 0 h 1175"/>
                  <a:gd name="T14" fmla="*/ 0 w 1314"/>
                  <a:gd name="T15" fmla="*/ 0 h 1175"/>
                  <a:gd name="T16" fmla="*/ 0 w 1314"/>
                  <a:gd name="T17" fmla="*/ 0 h 1175"/>
                  <a:gd name="T18" fmla="*/ 0 w 1314"/>
                  <a:gd name="T19" fmla="*/ 0 h 1175"/>
                  <a:gd name="T20" fmla="*/ 0 w 1314"/>
                  <a:gd name="T21" fmla="*/ 0 h 1175"/>
                  <a:gd name="T22" fmla="*/ 0 w 1314"/>
                  <a:gd name="T23" fmla="*/ 0 h 1175"/>
                  <a:gd name="T24" fmla="*/ 0 w 1314"/>
                  <a:gd name="T25" fmla="*/ 0 h 1175"/>
                  <a:gd name="T26" fmla="*/ 0 w 1314"/>
                  <a:gd name="T27" fmla="*/ 0 h 1175"/>
                  <a:gd name="T28" fmla="*/ 0 w 1314"/>
                  <a:gd name="T29" fmla="*/ 0 h 1175"/>
                  <a:gd name="T30" fmla="*/ 0 w 1314"/>
                  <a:gd name="T31" fmla="*/ 0 h 1175"/>
                  <a:gd name="T32" fmla="*/ 0 w 1314"/>
                  <a:gd name="T33" fmla="*/ 0 h 1175"/>
                  <a:gd name="T34" fmla="*/ 0 w 1314"/>
                  <a:gd name="T35" fmla="*/ 0 h 1175"/>
                  <a:gd name="T36" fmla="*/ 0 w 1314"/>
                  <a:gd name="T37" fmla="*/ 0 h 1175"/>
                  <a:gd name="T38" fmla="*/ 0 w 1314"/>
                  <a:gd name="T39" fmla="*/ 0 h 1175"/>
                  <a:gd name="T40" fmla="*/ 0 w 1314"/>
                  <a:gd name="T41" fmla="*/ 0 h 1175"/>
                  <a:gd name="T42" fmla="*/ 0 w 1314"/>
                  <a:gd name="T43" fmla="*/ 0 h 1175"/>
                  <a:gd name="T44" fmla="*/ 0 w 1314"/>
                  <a:gd name="T45" fmla="*/ 0 h 1175"/>
                  <a:gd name="T46" fmla="*/ 0 w 1314"/>
                  <a:gd name="T47" fmla="*/ 0 h 1175"/>
                  <a:gd name="T48" fmla="*/ 0 w 1314"/>
                  <a:gd name="T49" fmla="*/ 0 h 1175"/>
                  <a:gd name="T50" fmla="*/ 0 w 1314"/>
                  <a:gd name="T51" fmla="*/ 0 h 1175"/>
                  <a:gd name="T52" fmla="*/ 0 w 1314"/>
                  <a:gd name="T53" fmla="*/ 0 h 1175"/>
                  <a:gd name="T54" fmla="*/ 0 w 1314"/>
                  <a:gd name="T55" fmla="*/ 0 h 1175"/>
                  <a:gd name="T56" fmla="*/ 0 w 1314"/>
                  <a:gd name="T57" fmla="*/ 0 h 1175"/>
                  <a:gd name="T58" fmla="*/ 0 w 1314"/>
                  <a:gd name="T59" fmla="*/ 0 h 1175"/>
                  <a:gd name="T60" fmla="*/ 0 w 1314"/>
                  <a:gd name="T61" fmla="*/ 0 h 1175"/>
                  <a:gd name="T62" fmla="*/ 0 w 1314"/>
                  <a:gd name="T63" fmla="*/ 0 h 1175"/>
                  <a:gd name="T64" fmla="*/ 0 w 1314"/>
                  <a:gd name="T65" fmla="*/ 0 h 1175"/>
                  <a:gd name="T66" fmla="*/ 0 w 1314"/>
                  <a:gd name="T67" fmla="*/ 0 h 1175"/>
                  <a:gd name="T68" fmla="*/ 0 w 1314"/>
                  <a:gd name="T69" fmla="*/ 0 h 1175"/>
                  <a:gd name="T70" fmla="*/ 0 w 1314"/>
                  <a:gd name="T71" fmla="*/ 0 h 1175"/>
                  <a:gd name="T72" fmla="*/ 0 w 1314"/>
                  <a:gd name="T73" fmla="*/ 0 h 1175"/>
                  <a:gd name="T74" fmla="*/ 0 w 1314"/>
                  <a:gd name="T75" fmla="*/ 0 h 1175"/>
                  <a:gd name="T76" fmla="*/ 0 w 1314"/>
                  <a:gd name="T77" fmla="*/ 0 h 1175"/>
                  <a:gd name="T78" fmla="*/ 0 w 1314"/>
                  <a:gd name="T79" fmla="*/ 0 h 1175"/>
                  <a:gd name="T80" fmla="*/ 0 w 1314"/>
                  <a:gd name="T81" fmla="*/ 0 h 1175"/>
                  <a:gd name="T82" fmla="*/ 0 w 1314"/>
                  <a:gd name="T83" fmla="*/ 0 h 1175"/>
                  <a:gd name="T84" fmla="*/ 0 w 1314"/>
                  <a:gd name="T85" fmla="*/ 0 h 1175"/>
                  <a:gd name="T86" fmla="*/ 0 w 1314"/>
                  <a:gd name="T87" fmla="*/ 0 h 1175"/>
                  <a:gd name="T88" fmla="*/ 0 w 1314"/>
                  <a:gd name="T89" fmla="*/ 0 h 1175"/>
                  <a:gd name="T90" fmla="*/ 0 w 1314"/>
                  <a:gd name="T91" fmla="*/ 0 h 1175"/>
                  <a:gd name="T92" fmla="*/ 0 w 1314"/>
                  <a:gd name="T93" fmla="*/ 0 h 1175"/>
                  <a:gd name="T94" fmla="*/ 0 w 1314"/>
                  <a:gd name="T95" fmla="*/ 0 h 1175"/>
                  <a:gd name="T96" fmla="*/ 0 w 1314"/>
                  <a:gd name="T97" fmla="*/ 0 h 1175"/>
                  <a:gd name="T98" fmla="*/ 0 w 1314"/>
                  <a:gd name="T99" fmla="*/ 0 h 1175"/>
                  <a:gd name="T100" fmla="*/ 0 w 1314"/>
                  <a:gd name="T101" fmla="*/ 0 h 1175"/>
                  <a:gd name="T102" fmla="*/ 0 w 1314"/>
                  <a:gd name="T103" fmla="*/ 0 h 1175"/>
                  <a:gd name="T104" fmla="*/ 0 w 1314"/>
                  <a:gd name="T105" fmla="*/ 0 h 1175"/>
                  <a:gd name="T106" fmla="*/ 0 w 1314"/>
                  <a:gd name="T107" fmla="*/ 0 h 1175"/>
                  <a:gd name="T108" fmla="*/ 0 w 1314"/>
                  <a:gd name="T109" fmla="*/ 0 h 11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314"/>
                  <a:gd name="T166" fmla="*/ 0 h 1175"/>
                  <a:gd name="T167" fmla="*/ 1314 w 1314"/>
                  <a:gd name="T168" fmla="*/ 1175 h 117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314" h="1175">
                    <a:moveTo>
                      <a:pt x="43" y="120"/>
                    </a:moveTo>
                    <a:lnTo>
                      <a:pt x="76" y="122"/>
                    </a:lnTo>
                    <a:lnTo>
                      <a:pt x="117" y="125"/>
                    </a:lnTo>
                    <a:lnTo>
                      <a:pt x="164" y="127"/>
                    </a:lnTo>
                    <a:lnTo>
                      <a:pt x="217" y="129"/>
                    </a:lnTo>
                    <a:lnTo>
                      <a:pt x="274" y="132"/>
                    </a:lnTo>
                    <a:lnTo>
                      <a:pt x="333" y="133"/>
                    </a:lnTo>
                    <a:lnTo>
                      <a:pt x="394" y="134"/>
                    </a:lnTo>
                    <a:lnTo>
                      <a:pt x="410" y="136"/>
                    </a:lnTo>
                    <a:lnTo>
                      <a:pt x="421" y="138"/>
                    </a:lnTo>
                    <a:lnTo>
                      <a:pt x="427" y="144"/>
                    </a:lnTo>
                    <a:lnTo>
                      <a:pt x="430" y="154"/>
                    </a:lnTo>
                    <a:lnTo>
                      <a:pt x="430" y="163"/>
                    </a:lnTo>
                    <a:lnTo>
                      <a:pt x="429" y="178"/>
                    </a:lnTo>
                    <a:lnTo>
                      <a:pt x="427" y="199"/>
                    </a:lnTo>
                    <a:lnTo>
                      <a:pt x="426" y="225"/>
                    </a:lnTo>
                    <a:lnTo>
                      <a:pt x="425" y="254"/>
                    </a:lnTo>
                    <a:lnTo>
                      <a:pt x="424" y="287"/>
                    </a:lnTo>
                    <a:lnTo>
                      <a:pt x="422" y="321"/>
                    </a:lnTo>
                    <a:lnTo>
                      <a:pt x="422" y="452"/>
                    </a:lnTo>
                    <a:lnTo>
                      <a:pt x="425" y="478"/>
                    </a:lnTo>
                    <a:lnTo>
                      <a:pt x="427" y="499"/>
                    </a:lnTo>
                    <a:lnTo>
                      <a:pt x="431" y="509"/>
                    </a:lnTo>
                    <a:lnTo>
                      <a:pt x="438" y="513"/>
                    </a:lnTo>
                    <a:lnTo>
                      <a:pt x="448" y="512"/>
                    </a:lnTo>
                    <a:lnTo>
                      <a:pt x="463" y="505"/>
                    </a:lnTo>
                    <a:lnTo>
                      <a:pt x="483" y="497"/>
                    </a:lnTo>
                    <a:lnTo>
                      <a:pt x="516" y="479"/>
                    </a:lnTo>
                    <a:lnTo>
                      <a:pt x="550" y="461"/>
                    </a:lnTo>
                    <a:lnTo>
                      <a:pt x="614" y="419"/>
                    </a:lnTo>
                    <a:lnTo>
                      <a:pt x="642" y="398"/>
                    </a:lnTo>
                    <a:lnTo>
                      <a:pt x="670" y="379"/>
                    </a:lnTo>
                    <a:lnTo>
                      <a:pt x="714" y="346"/>
                    </a:lnTo>
                    <a:lnTo>
                      <a:pt x="727" y="336"/>
                    </a:lnTo>
                    <a:lnTo>
                      <a:pt x="736" y="326"/>
                    </a:lnTo>
                    <a:lnTo>
                      <a:pt x="746" y="314"/>
                    </a:lnTo>
                    <a:lnTo>
                      <a:pt x="753" y="300"/>
                    </a:lnTo>
                    <a:lnTo>
                      <a:pt x="756" y="282"/>
                    </a:lnTo>
                    <a:lnTo>
                      <a:pt x="757" y="259"/>
                    </a:lnTo>
                    <a:lnTo>
                      <a:pt x="755" y="217"/>
                    </a:lnTo>
                    <a:lnTo>
                      <a:pt x="753" y="184"/>
                    </a:lnTo>
                    <a:lnTo>
                      <a:pt x="750" y="157"/>
                    </a:lnTo>
                    <a:lnTo>
                      <a:pt x="748" y="136"/>
                    </a:lnTo>
                    <a:lnTo>
                      <a:pt x="746" y="121"/>
                    </a:lnTo>
                    <a:lnTo>
                      <a:pt x="746" y="110"/>
                    </a:lnTo>
                    <a:lnTo>
                      <a:pt x="748" y="102"/>
                    </a:lnTo>
                    <a:lnTo>
                      <a:pt x="750" y="97"/>
                    </a:lnTo>
                    <a:lnTo>
                      <a:pt x="754" y="95"/>
                    </a:lnTo>
                    <a:lnTo>
                      <a:pt x="759" y="94"/>
                    </a:lnTo>
                    <a:lnTo>
                      <a:pt x="766" y="92"/>
                    </a:lnTo>
                    <a:lnTo>
                      <a:pt x="775" y="90"/>
                    </a:lnTo>
                    <a:lnTo>
                      <a:pt x="806" y="83"/>
                    </a:lnTo>
                    <a:lnTo>
                      <a:pt x="834" y="76"/>
                    </a:lnTo>
                    <a:lnTo>
                      <a:pt x="859" y="70"/>
                    </a:lnTo>
                    <a:lnTo>
                      <a:pt x="884" y="63"/>
                    </a:lnTo>
                    <a:lnTo>
                      <a:pt x="907" y="57"/>
                    </a:lnTo>
                    <a:lnTo>
                      <a:pt x="932" y="49"/>
                    </a:lnTo>
                    <a:lnTo>
                      <a:pt x="987" y="31"/>
                    </a:lnTo>
                    <a:lnTo>
                      <a:pt x="1020" y="18"/>
                    </a:lnTo>
                    <a:lnTo>
                      <a:pt x="1057" y="5"/>
                    </a:lnTo>
                    <a:lnTo>
                      <a:pt x="1069" y="1"/>
                    </a:lnTo>
                    <a:lnTo>
                      <a:pt x="1079" y="0"/>
                    </a:lnTo>
                    <a:lnTo>
                      <a:pt x="1088" y="2"/>
                    </a:lnTo>
                    <a:lnTo>
                      <a:pt x="1093" y="11"/>
                    </a:lnTo>
                    <a:lnTo>
                      <a:pt x="1097" y="24"/>
                    </a:lnTo>
                    <a:lnTo>
                      <a:pt x="1100" y="44"/>
                    </a:lnTo>
                    <a:lnTo>
                      <a:pt x="1102" y="76"/>
                    </a:lnTo>
                    <a:lnTo>
                      <a:pt x="1105" y="102"/>
                    </a:lnTo>
                    <a:lnTo>
                      <a:pt x="1106" y="125"/>
                    </a:lnTo>
                    <a:lnTo>
                      <a:pt x="1106" y="219"/>
                    </a:lnTo>
                    <a:lnTo>
                      <a:pt x="1104" y="248"/>
                    </a:lnTo>
                    <a:lnTo>
                      <a:pt x="1100" y="272"/>
                    </a:lnTo>
                    <a:lnTo>
                      <a:pt x="1095" y="290"/>
                    </a:lnTo>
                    <a:lnTo>
                      <a:pt x="1088" y="305"/>
                    </a:lnTo>
                    <a:lnTo>
                      <a:pt x="1079" y="317"/>
                    </a:lnTo>
                    <a:lnTo>
                      <a:pt x="1069" y="327"/>
                    </a:lnTo>
                    <a:lnTo>
                      <a:pt x="1058" y="336"/>
                    </a:lnTo>
                    <a:lnTo>
                      <a:pt x="1023" y="362"/>
                    </a:lnTo>
                    <a:lnTo>
                      <a:pt x="986" y="388"/>
                    </a:lnTo>
                    <a:lnTo>
                      <a:pt x="905" y="442"/>
                    </a:lnTo>
                    <a:lnTo>
                      <a:pt x="861" y="470"/>
                    </a:lnTo>
                    <a:lnTo>
                      <a:pt x="819" y="495"/>
                    </a:lnTo>
                    <a:lnTo>
                      <a:pt x="777" y="520"/>
                    </a:lnTo>
                    <a:lnTo>
                      <a:pt x="738" y="544"/>
                    </a:lnTo>
                    <a:lnTo>
                      <a:pt x="702" y="566"/>
                    </a:lnTo>
                    <a:lnTo>
                      <a:pt x="668" y="586"/>
                    </a:lnTo>
                    <a:lnTo>
                      <a:pt x="640" y="603"/>
                    </a:lnTo>
                    <a:lnTo>
                      <a:pt x="617" y="617"/>
                    </a:lnTo>
                    <a:lnTo>
                      <a:pt x="603" y="627"/>
                    </a:lnTo>
                    <a:lnTo>
                      <a:pt x="595" y="636"/>
                    </a:lnTo>
                    <a:lnTo>
                      <a:pt x="594" y="645"/>
                    </a:lnTo>
                    <a:lnTo>
                      <a:pt x="597" y="652"/>
                    </a:lnTo>
                    <a:lnTo>
                      <a:pt x="604" y="660"/>
                    </a:lnTo>
                    <a:lnTo>
                      <a:pt x="615" y="667"/>
                    </a:lnTo>
                    <a:lnTo>
                      <a:pt x="626" y="676"/>
                    </a:lnTo>
                    <a:lnTo>
                      <a:pt x="652" y="696"/>
                    </a:lnTo>
                    <a:lnTo>
                      <a:pt x="676" y="713"/>
                    </a:lnTo>
                    <a:lnTo>
                      <a:pt x="697" y="728"/>
                    </a:lnTo>
                    <a:lnTo>
                      <a:pt x="717" y="743"/>
                    </a:lnTo>
                    <a:lnTo>
                      <a:pt x="738" y="756"/>
                    </a:lnTo>
                    <a:lnTo>
                      <a:pt x="759" y="771"/>
                    </a:lnTo>
                    <a:lnTo>
                      <a:pt x="783" y="786"/>
                    </a:lnTo>
                    <a:lnTo>
                      <a:pt x="812" y="801"/>
                    </a:lnTo>
                    <a:lnTo>
                      <a:pt x="844" y="818"/>
                    </a:lnTo>
                    <a:lnTo>
                      <a:pt x="867" y="831"/>
                    </a:lnTo>
                    <a:lnTo>
                      <a:pt x="886" y="839"/>
                    </a:lnTo>
                    <a:lnTo>
                      <a:pt x="902" y="844"/>
                    </a:lnTo>
                    <a:lnTo>
                      <a:pt x="916" y="848"/>
                    </a:lnTo>
                    <a:lnTo>
                      <a:pt x="926" y="850"/>
                    </a:lnTo>
                    <a:lnTo>
                      <a:pt x="934" y="849"/>
                    </a:lnTo>
                    <a:lnTo>
                      <a:pt x="940" y="848"/>
                    </a:lnTo>
                    <a:lnTo>
                      <a:pt x="947" y="844"/>
                    </a:lnTo>
                    <a:lnTo>
                      <a:pt x="953" y="837"/>
                    </a:lnTo>
                    <a:lnTo>
                      <a:pt x="957" y="827"/>
                    </a:lnTo>
                    <a:lnTo>
                      <a:pt x="957" y="802"/>
                    </a:lnTo>
                    <a:lnTo>
                      <a:pt x="955" y="789"/>
                    </a:lnTo>
                    <a:lnTo>
                      <a:pt x="954" y="776"/>
                    </a:lnTo>
                    <a:lnTo>
                      <a:pt x="953" y="765"/>
                    </a:lnTo>
                    <a:lnTo>
                      <a:pt x="953" y="759"/>
                    </a:lnTo>
                    <a:lnTo>
                      <a:pt x="954" y="755"/>
                    </a:lnTo>
                    <a:lnTo>
                      <a:pt x="959" y="751"/>
                    </a:lnTo>
                    <a:lnTo>
                      <a:pt x="968" y="749"/>
                    </a:lnTo>
                    <a:lnTo>
                      <a:pt x="982" y="745"/>
                    </a:lnTo>
                    <a:lnTo>
                      <a:pt x="1025" y="737"/>
                    </a:lnTo>
                    <a:lnTo>
                      <a:pt x="1062" y="728"/>
                    </a:lnTo>
                    <a:lnTo>
                      <a:pt x="1095" y="720"/>
                    </a:lnTo>
                    <a:lnTo>
                      <a:pt x="1127" y="712"/>
                    </a:lnTo>
                    <a:lnTo>
                      <a:pt x="1158" y="704"/>
                    </a:lnTo>
                    <a:lnTo>
                      <a:pt x="1191" y="696"/>
                    </a:lnTo>
                    <a:lnTo>
                      <a:pt x="1226" y="686"/>
                    </a:lnTo>
                    <a:lnTo>
                      <a:pt x="1266" y="676"/>
                    </a:lnTo>
                    <a:lnTo>
                      <a:pt x="1311" y="664"/>
                    </a:lnTo>
                    <a:lnTo>
                      <a:pt x="1314" y="667"/>
                    </a:lnTo>
                    <a:lnTo>
                      <a:pt x="1314" y="693"/>
                    </a:lnTo>
                    <a:lnTo>
                      <a:pt x="1313" y="714"/>
                    </a:lnTo>
                    <a:lnTo>
                      <a:pt x="1311" y="739"/>
                    </a:lnTo>
                    <a:lnTo>
                      <a:pt x="1309" y="765"/>
                    </a:lnTo>
                    <a:lnTo>
                      <a:pt x="1306" y="792"/>
                    </a:lnTo>
                    <a:lnTo>
                      <a:pt x="1303" y="819"/>
                    </a:lnTo>
                    <a:lnTo>
                      <a:pt x="1300" y="845"/>
                    </a:lnTo>
                    <a:lnTo>
                      <a:pt x="1297" y="869"/>
                    </a:lnTo>
                    <a:lnTo>
                      <a:pt x="1293" y="889"/>
                    </a:lnTo>
                    <a:lnTo>
                      <a:pt x="1290" y="903"/>
                    </a:lnTo>
                    <a:lnTo>
                      <a:pt x="1283" y="927"/>
                    </a:lnTo>
                    <a:lnTo>
                      <a:pt x="1271" y="952"/>
                    </a:lnTo>
                    <a:lnTo>
                      <a:pt x="1254" y="976"/>
                    </a:lnTo>
                    <a:lnTo>
                      <a:pt x="1233" y="1000"/>
                    </a:lnTo>
                    <a:lnTo>
                      <a:pt x="1209" y="1021"/>
                    </a:lnTo>
                    <a:lnTo>
                      <a:pt x="1182" y="1039"/>
                    </a:lnTo>
                    <a:lnTo>
                      <a:pt x="1151" y="1053"/>
                    </a:lnTo>
                    <a:lnTo>
                      <a:pt x="1122" y="1063"/>
                    </a:lnTo>
                    <a:lnTo>
                      <a:pt x="1097" y="1070"/>
                    </a:lnTo>
                    <a:lnTo>
                      <a:pt x="1075" y="1077"/>
                    </a:lnTo>
                    <a:lnTo>
                      <a:pt x="1054" y="1083"/>
                    </a:lnTo>
                    <a:lnTo>
                      <a:pt x="1033" y="1088"/>
                    </a:lnTo>
                    <a:lnTo>
                      <a:pt x="1001" y="1091"/>
                    </a:lnTo>
                    <a:lnTo>
                      <a:pt x="969" y="1090"/>
                    </a:lnTo>
                    <a:lnTo>
                      <a:pt x="939" y="1083"/>
                    </a:lnTo>
                    <a:lnTo>
                      <a:pt x="912" y="1073"/>
                    </a:lnTo>
                    <a:lnTo>
                      <a:pt x="886" y="1061"/>
                    </a:lnTo>
                    <a:lnTo>
                      <a:pt x="864" y="1048"/>
                    </a:lnTo>
                    <a:lnTo>
                      <a:pt x="766" y="990"/>
                    </a:lnTo>
                    <a:lnTo>
                      <a:pt x="672" y="927"/>
                    </a:lnTo>
                    <a:lnTo>
                      <a:pt x="581" y="863"/>
                    </a:lnTo>
                    <a:lnTo>
                      <a:pt x="493" y="801"/>
                    </a:lnTo>
                    <a:lnTo>
                      <a:pt x="474" y="789"/>
                    </a:lnTo>
                    <a:lnTo>
                      <a:pt x="458" y="782"/>
                    </a:lnTo>
                    <a:lnTo>
                      <a:pt x="446" y="779"/>
                    </a:lnTo>
                    <a:lnTo>
                      <a:pt x="437" y="780"/>
                    </a:lnTo>
                    <a:lnTo>
                      <a:pt x="431" y="784"/>
                    </a:lnTo>
                    <a:lnTo>
                      <a:pt x="426" y="789"/>
                    </a:lnTo>
                    <a:lnTo>
                      <a:pt x="424" y="795"/>
                    </a:lnTo>
                    <a:lnTo>
                      <a:pt x="422" y="802"/>
                    </a:lnTo>
                    <a:lnTo>
                      <a:pt x="420" y="842"/>
                    </a:lnTo>
                    <a:lnTo>
                      <a:pt x="419" y="882"/>
                    </a:lnTo>
                    <a:lnTo>
                      <a:pt x="417" y="926"/>
                    </a:lnTo>
                    <a:lnTo>
                      <a:pt x="417" y="973"/>
                    </a:lnTo>
                    <a:lnTo>
                      <a:pt x="416" y="1022"/>
                    </a:lnTo>
                    <a:lnTo>
                      <a:pt x="413" y="1077"/>
                    </a:lnTo>
                    <a:lnTo>
                      <a:pt x="409" y="1136"/>
                    </a:lnTo>
                    <a:lnTo>
                      <a:pt x="408" y="1152"/>
                    </a:lnTo>
                    <a:lnTo>
                      <a:pt x="404" y="1164"/>
                    </a:lnTo>
                    <a:lnTo>
                      <a:pt x="400" y="1171"/>
                    </a:lnTo>
                    <a:lnTo>
                      <a:pt x="395" y="1174"/>
                    </a:lnTo>
                    <a:lnTo>
                      <a:pt x="390" y="1175"/>
                    </a:lnTo>
                    <a:lnTo>
                      <a:pt x="354" y="1175"/>
                    </a:lnTo>
                    <a:lnTo>
                      <a:pt x="322" y="1174"/>
                    </a:lnTo>
                    <a:lnTo>
                      <a:pt x="286" y="1173"/>
                    </a:lnTo>
                    <a:lnTo>
                      <a:pt x="249" y="1171"/>
                    </a:lnTo>
                    <a:lnTo>
                      <a:pt x="212" y="1169"/>
                    </a:lnTo>
                    <a:lnTo>
                      <a:pt x="174" y="1167"/>
                    </a:lnTo>
                    <a:lnTo>
                      <a:pt x="139" y="1164"/>
                    </a:lnTo>
                    <a:lnTo>
                      <a:pt x="107" y="1162"/>
                    </a:lnTo>
                    <a:lnTo>
                      <a:pt x="80" y="1159"/>
                    </a:lnTo>
                    <a:lnTo>
                      <a:pt x="58" y="1158"/>
                    </a:lnTo>
                    <a:lnTo>
                      <a:pt x="43" y="1157"/>
                    </a:lnTo>
                    <a:lnTo>
                      <a:pt x="23" y="1156"/>
                    </a:lnTo>
                    <a:lnTo>
                      <a:pt x="11" y="1152"/>
                    </a:lnTo>
                    <a:lnTo>
                      <a:pt x="3" y="1147"/>
                    </a:lnTo>
                    <a:lnTo>
                      <a:pt x="1" y="1136"/>
                    </a:lnTo>
                    <a:lnTo>
                      <a:pt x="0" y="1120"/>
                    </a:lnTo>
                    <a:lnTo>
                      <a:pt x="0" y="1100"/>
                    </a:lnTo>
                    <a:lnTo>
                      <a:pt x="1" y="1072"/>
                    </a:lnTo>
                    <a:lnTo>
                      <a:pt x="1" y="999"/>
                    </a:lnTo>
                    <a:lnTo>
                      <a:pt x="2" y="954"/>
                    </a:lnTo>
                    <a:lnTo>
                      <a:pt x="2" y="905"/>
                    </a:lnTo>
                    <a:lnTo>
                      <a:pt x="3" y="853"/>
                    </a:lnTo>
                    <a:lnTo>
                      <a:pt x="3" y="798"/>
                    </a:lnTo>
                    <a:lnTo>
                      <a:pt x="5" y="740"/>
                    </a:lnTo>
                    <a:lnTo>
                      <a:pt x="5" y="682"/>
                    </a:lnTo>
                    <a:lnTo>
                      <a:pt x="7" y="566"/>
                    </a:lnTo>
                    <a:lnTo>
                      <a:pt x="7" y="508"/>
                    </a:lnTo>
                    <a:lnTo>
                      <a:pt x="8" y="452"/>
                    </a:lnTo>
                    <a:lnTo>
                      <a:pt x="8" y="350"/>
                    </a:lnTo>
                    <a:lnTo>
                      <a:pt x="9" y="304"/>
                    </a:lnTo>
                    <a:lnTo>
                      <a:pt x="9" y="226"/>
                    </a:lnTo>
                    <a:lnTo>
                      <a:pt x="11" y="196"/>
                    </a:lnTo>
                    <a:lnTo>
                      <a:pt x="11" y="132"/>
                    </a:lnTo>
                    <a:lnTo>
                      <a:pt x="13" y="126"/>
                    </a:lnTo>
                    <a:lnTo>
                      <a:pt x="18" y="122"/>
                    </a:lnTo>
                    <a:lnTo>
                      <a:pt x="28" y="120"/>
                    </a:lnTo>
                    <a:lnTo>
                      <a:pt x="43" y="120"/>
                    </a:lnTo>
                    <a:close/>
                  </a:path>
                </a:pathLst>
              </a:custGeom>
              <a:solidFill>
                <a:srgbClr val="00BB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" name="Freeform 37"/>
              <p:cNvSpPr>
                <a:spLocks/>
              </p:cNvSpPr>
              <p:nvPr/>
            </p:nvSpPr>
            <p:spPr bwMode="auto">
              <a:xfrm>
                <a:off x="2102" y="2244"/>
                <a:ext cx="1524" cy="291"/>
              </a:xfrm>
              <a:custGeom>
                <a:avLst/>
                <a:gdLst>
                  <a:gd name="T0" fmla="*/ 0 w 3865"/>
                  <a:gd name="T1" fmla="*/ 0 h 948"/>
                  <a:gd name="T2" fmla="*/ 0 w 3865"/>
                  <a:gd name="T3" fmla="*/ 0 h 948"/>
                  <a:gd name="T4" fmla="*/ 0 w 3865"/>
                  <a:gd name="T5" fmla="*/ 0 h 948"/>
                  <a:gd name="T6" fmla="*/ 0 w 3865"/>
                  <a:gd name="T7" fmla="*/ 0 h 948"/>
                  <a:gd name="T8" fmla="*/ 0 w 3865"/>
                  <a:gd name="T9" fmla="*/ 0 h 948"/>
                  <a:gd name="T10" fmla="*/ 0 w 3865"/>
                  <a:gd name="T11" fmla="*/ 0 h 948"/>
                  <a:gd name="T12" fmla="*/ 0 w 3865"/>
                  <a:gd name="T13" fmla="*/ 0 h 948"/>
                  <a:gd name="T14" fmla="*/ 0 w 3865"/>
                  <a:gd name="T15" fmla="*/ 0 h 948"/>
                  <a:gd name="T16" fmla="*/ 0 w 3865"/>
                  <a:gd name="T17" fmla="*/ 0 h 948"/>
                  <a:gd name="T18" fmla="*/ 0 w 3865"/>
                  <a:gd name="T19" fmla="*/ 0 h 948"/>
                  <a:gd name="T20" fmla="*/ 0 w 3865"/>
                  <a:gd name="T21" fmla="*/ 0 h 948"/>
                  <a:gd name="T22" fmla="*/ 0 w 3865"/>
                  <a:gd name="T23" fmla="*/ 0 h 948"/>
                  <a:gd name="T24" fmla="*/ 0 w 3865"/>
                  <a:gd name="T25" fmla="*/ 0 h 948"/>
                  <a:gd name="T26" fmla="*/ 0 w 3865"/>
                  <a:gd name="T27" fmla="*/ 0 h 948"/>
                  <a:gd name="T28" fmla="*/ 0 w 3865"/>
                  <a:gd name="T29" fmla="*/ 0 h 948"/>
                  <a:gd name="T30" fmla="*/ 0 w 3865"/>
                  <a:gd name="T31" fmla="*/ 0 h 948"/>
                  <a:gd name="T32" fmla="*/ 0 w 3865"/>
                  <a:gd name="T33" fmla="*/ 0 h 948"/>
                  <a:gd name="T34" fmla="*/ 0 w 3865"/>
                  <a:gd name="T35" fmla="*/ 0 h 948"/>
                  <a:gd name="T36" fmla="*/ 0 w 3865"/>
                  <a:gd name="T37" fmla="*/ 0 h 948"/>
                  <a:gd name="T38" fmla="*/ 0 w 3865"/>
                  <a:gd name="T39" fmla="*/ 0 h 948"/>
                  <a:gd name="T40" fmla="*/ 0 w 3865"/>
                  <a:gd name="T41" fmla="*/ 0 h 948"/>
                  <a:gd name="T42" fmla="*/ 0 w 3865"/>
                  <a:gd name="T43" fmla="*/ 0 h 948"/>
                  <a:gd name="T44" fmla="*/ 0 w 3865"/>
                  <a:gd name="T45" fmla="*/ 0 h 948"/>
                  <a:gd name="T46" fmla="*/ 0 w 3865"/>
                  <a:gd name="T47" fmla="*/ 0 h 948"/>
                  <a:gd name="T48" fmla="*/ 0 w 3865"/>
                  <a:gd name="T49" fmla="*/ 0 h 948"/>
                  <a:gd name="T50" fmla="*/ 0 w 3865"/>
                  <a:gd name="T51" fmla="*/ 0 h 948"/>
                  <a:gd name="T52" fmla="*/ 0 w 3865"/>
                  <a:gd name="T53" fmla="*/ 0 h 948"/>
                  <a:gd name="T54" fmla="*/ 0 w 3865"/>
                  <a:gd name="T55" fmla="*/ 0 h 948"/>
                  <a:gd name="T56" fmla="*/ 0 w 3865"/>
                  <a:gd name="T57" fmla="*/ 0 h 948"/>
                  <a:gd name="T58" fmla="*/ 0 w 3865"/>
                  <a:gd name="T59" fmla="*/ 0 h 948"/>
                  <a:gd name="T60" fmla="*/ 0 w 3865"/>
                  <a:gd name="T61" fmla="*/ 0 h 948"/>
                  <a:gd name="T62" fmla="*/ 0 w 3865"/>
                  <a:gd name="T63" fmla="*/ 0 h 948"/>
                  <a:gd name="T64" fmla="*/ 0 w 3865"/>
                  <a:gd name="T65" fmla="*/ 0 h 948"/>
                  <a:gd name="T66" fmla="*/ 0 w 3865"/>
                  <a:gd name="T67" fmla="*/ 0 h 948"/>
                  <a:gd name="T68" fmla="*/ 0 w 3865"/>
                  <a:gd name="T69" fmla="*/ 0 h 948"/>
                  <a:gd name="T70" fmla="*/ 0 w 3865"/>
                  <a:gd name="T71" fmla="*/ 0 h 948"/>
                  <a:gd name="T72" fmla="*/ 0 w 3865"/>
                  <a:gd name="T73" fmla="*/ 0 h 948"/>
                  <a:gd name="T74" fmla="*/ 0 w 3865"/>
                  <a:gd name="T75" fmla="*/ 0 h 948"/>
                  <a:gd name="T76" fmla="*/ 0 w 3865"/>
                  <a:gd name="T77" fmla="*/ 0 h 948"/>
                  <a:gd name="T78" fmla="*/ 0 w 3865"/>
                  <a:gd name="T79" fmla="*/ 0 h 948"/>
                  <a:gd name="T80" fmla="*/ 0 w 3865"/>
                  <a:gd name="T81" fmla="*/ 0 h 948"/>
                  <a:gd name="T82" fmla="*/ 0 w 3865"/>
                  <a:gd name="T83" fmla="*/ 0 h 948"/>
                  <a:gd name="T84" fmla="*/ 0 w 3865"/>
                  <a:gd name="T85" fmla="*/ 0 h 94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65"/>
                  <a:gd name="T130" fmla="*/ 0 h 948"/>
                  <a:gd name="T131" fmla="*/ 3865 w 3865"/>
                  <a:gd name="T132" fmla="*/ 948 h 94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65" h="948">
                    <a:moveTo>
                      <a:pt x="1559" y="464"/>
                    </a:moveTo>
                    <a:lnTo>
                      <a:pt x="1623" y="488"/>
                    </a:lnTo>
                    <a:lnTo>
                      <a:pt x="1690" y="517"/>
                    </a:lnTo>
                    <a:lnTo>
                      <a:pt x="1762" y="548"/>
                    </a:lnTo>
                    <a:lnTo>
                      <a:pt x="1837" y="580"/>
                    </a:lnTo>
                    <a:lnTo>
                      <a:pt x="1916" y="613"/>
                    </a:lnTo>
                    <a:lnTo>
                      <a:pt x="1999" y="649"/>
                    </a:lnTo>
                    <a:lnTo>
                      <a:pt x="2087" y="684"/>
                    </a:lnTo>
                    <a:lnTo>
                      <a:pt x="2177" y="720"/>
                    </a:lnTo>
                    <a:lnTo>
                      <a:pt x="2271" y="753"/>
                    </a:lnTo>
                    <a:lnTo>
                      <a:pt x="2369" y="786"/>
                    </a:lnTo>
                    <a:lnTo>
                      <a:pt x="2471" y="818"/>
                    </a:lnTo>
                    <a:lnTo>
                      <a:pt x="2576" y="848"/>
                    </a:lnTo>
                    <a:lnTo>
                      <a:pt x="2685" y="874"/>
                    </a:lnTo>
                    <a:lnTo>
                      <a:pt x="2796" y="898"/>
                    </a:lnTo>
                    <a:lnTo>
                      <a:pt x="2913" y="917"/>
                    </a:lnTo>
                    <a:lnTo>
                      <a:pt x="3031" y="932"/>
                    </a:lnTo>
                    <a:lnTo>
                      <a:pt x="3154" y="943"/>
                    </a:lnTo>
                    <a:lnTo>
                      <a:pt x="3280" y="948"/>
                    </a:lnTo>
                    <a:lnTo>
                      <a:pt x="3410" y="947"/>
                    </a:lnTo>
                    <a:lnTo>
                      <a:pt x="3484" y="867"/>
                    </a:lnTo>
                    <a:lnTo>
                      <a:pt x="3553" y="783"/>
                    </a:lnTo>
                    <a:lnTo>
                      <a:pt x="3617" y="694"/>
                    </a:lnTo>
                    <a:lnTo>
                      <a:pt x="3678" y="602"/>
                    </a:lnTo>
                    <a:lnTo>
                      <a:pt x="3732" y="507"/>
                    </a:lnTo>
                    <a:lnTo>
                      <a:pt x="3782" y="409"/>
                    </a:lnTo>
                    <a:lnTo>
                      <a:pt x="3826" y="308"/>
                    </a:lnTo>
                    <a:lnTo>
                      <a:pt x="3865" y="204"/>
                    </a:lnTo>
                    <a:lnTo>
                      <a:pt x="3740" y="245"/>
                    </a:lnTo>
                    <a:lnTo>
                      <a:pt x="3616" y="278"/>
                    </a:lnTo>
                    <a:lnTo>
                      <a:pt x="3492" y="304"/>
                    </a:lnTo>
                    <a:lnTo>
                      <a:pt x="3371" y="321"/>
                    </a:lnTo>
                    <a:lnTo>
                      <a:pt x="3251" y="334"/>
                    </a:lnTo>
                    <a:lnTo>
                      <a:pt x="3134" y="340"/>
                    </a:lnTo>
                    <a:lnTo>
                      <a:pt x="3018" y="340"/>
                    </a:lnTo>
                    <a:lnTo>
                      <a:pt x="2904" y="336"/>
                    </a:lnTo>
                    <a:lnTo>
                      <a:pt x="2793" y="328"/>
                    </a:lnTo>
                    <a:lnTo>
                      <a:pt x="2684" y="316"/>
                    </a:lnTo>
                    <a:lnTo>
                      <a:pt x="2578" y="300"/>
                    </a:lnTo>
                    <a:lnTo>
                      <a:pt x="2474" y="283"/>
                    </a:lnTo>
                    <a:lnTo>
                      <a:pt x="2374" y="263"/>
                    </a:lnTo>
                    <a:lnTo>
                      <a:pt x="2277" y="242"/>
                    </a:lnTo>
                    <a:lnTo>
                      <a:pt x="2183" y="220"/>
                    </a:lnTo>
                    <a:lnTo>
                      <a:pt x="2094" y="198"/>
                    </a:lnTo>
                    <a:lnTo>
                      <a:pt x="2008" y="176"/>
                    </a:lnTo>
                    <a:lnTo>
                      <a:pt x="1926" y="155"/>
                    </a:lnTo>
                    <a:lnTo>
                      <a:pt x="1848" y="135"/>
                    </a:lnTo>
                    <a:lnTo>
                      <a:pt x="1775" y="116"/>
                    </a:lnTo>
                    <a:lnTo>
                      <a:pt x="1649" y="88"/>
                    </a:lnTo>
                    <a:lnTo>
                      <a:pt x="1527" y="63"/>
                    </a:lnTo>
                    <a:lnTo>
                      <a:pt x="1410" y="43"/>
                    </a:lnTo>
                    <a:lnTo>
                      <a:pt x="1298" y="27"/>
                    </a:lnTo>
                    <a:lnTo>
                      <a:pt x="1189" y="15"/>
                    </a:lnTo>
                    <a:lnTo>
                      <a:pt x="1085" y="6"/>
                    </a:lnTo>
                    <a:lnTo>
                      <a:pt x="985" y="1"/>
                    </a:lnTo>
                    <a:lnTo>
                      <a:pt x="889" y="0"/>
                    </a:lnTo>
                    <a:lnTo>
                      <a:pt x="796" y="2"/>
                    </a:lnTo>
                    <a:lnTo>
                      <a:pt x="706" y="7"/>
                    </a:lnTo>
                    <a:lnTo>
                      <a:pt x="619" y="16"/>
                    </a:lnTo>
                    <a:lnTo>
                      <a:pt x="535" y="27"/>
                    </a:lnTo>
                    <a:lnTo>
                      <a:pt x="452" y="41"/>
                    </a:lnTo>
                    <a:lnTo>
                      <a:pt x="373" y="57"/>
                    </a:lnTo>
                    <a:lnTo>
                      <a:pt x="295" y="77"/>
                    </a:lnTo>
                    <a:lnTo>
                      <a:pt x="220" y="98"/>
                    </a:lnTo>
                    <a:lnTo>
                      <a:pt x="144" y="121"/>
                    </a:lnTo>
                    <a:lnTo>
                      <a:pt x="71" y="147"/>
                    </a:lnTo>
                    <a:lnTo>
                      <a:pt x="0" y="176"/>
                    </a:lnTo>
                    <a:lnTo>
                      <a:pt x="33" y="270"/>
                    </a:lnTo>
                    <a:lnTo>
                      <a:pt x="71" y="362"/>
                    </a:lnTo>
                    <a:lnTo>
                      <a:pt x="113" y="451"/>
                    </a:lnTo>
                    <a:lnTo>
                      <a:pt x="175" y="430"/>
                    </a:lnTo>
                    <a:lnTo>
                      <a:pt x="241" y="409"/>
                    </a:lnTo>
                    <a:lnTo>
                      <a:pt x="309" y="391"/>
                    </a:lnTo>
                    <a:lnTo>
                      <a:pt x="379" y="373"/>
                    </a:lnTo>
                    <a:lnTo>
                      <a:pt x="453" y="357"/>
                    </a:lnTo>
                    <a:lnTo>
                      <a:pt x="530" y="344"/>
                    </a:lnTo>
                    <a:lnTo>
                      <a:pt x="609" y="334"/>
                    </a:lnTo>
                    <a:lnTo>
                      <a:pt x="692" y="326"/>
                    </a:lnTo>
                    <a:lnTo>
                      <a:pt x="777" y="323"/>
                    </a:lnTo>
                    <a:lnTo>
                      <a:pt x="865" y="323"/>
                    </a:lnTo>
                    <a:lnTo>
                      <a:pt x="957" y="326"/>
                    </a:lnTo>
                    <a:lnTo>
                      <a:pt x="1051" y="335"/>
                    </a:lnTo>
                    <a:lnTo>
                      <a:pt x="1147" y="350"/>
                    </a:lnTo>
                    <a:lnTo>
                      <a:pt x="1246" y="368"/>
                    </a:lnTo>
                    <a:lnTo>
                      <a:pt x="1347" y="394"/>
                    </a:lnTo>
                    <a:lnTo>
                      <a:pt x="1452" y="425"/>
                    </a:lnTo>
                    <a:lnTo>
                      <a:pt x="1559" y="464"/>
                    </a:lnTo>
                    <a:close/>
                  </a:path>
                </a:pathLst>
              </a:custGeom>
              <a:solidFill>
                <a:srgbClr val="00BB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2161" y="2370"/>
                <a:ext cx="1245" cy="315"/>
              </a:xfrm>
              <a:custGeom>
                <a:avLst/>
                <a:gdLst>
                  <a:gd name="T0" fmla="*/ 0 w 3158"/>
                  <a:gd name="T1" fmla="*/ 0 h 1038"/>
                  <a:gd name="T2" fmla="*/ 0 w 3158"/>
                  <a:gd name="T3" fmla="*/ 0 h 1038"/>
                  <a:gd name="T4" fmla="*/ 0 w 3158"/>
                  <a:gd name="T5" fmla="*/ 0 h 1038"/>
                  <a:gd name="T6" fmla="*/ 0 w 3158"/>
                  <a:gd name="T7" fmla="*/ 0 h 1038"/>
                  <a:gd name="T8" fmla="*/ 0 w 3158"/>
                  <a:gd name="T9" fmla="*/ 0 h 1038"/>
                  <a:gd name="T10" fmla="*/ 0 w 3158"/>
                  <a:gd name="T11" fmla="*/ 0 h 1038"/>
                  <a:gd name="T12" fmla="*/ 0 w 3158"/>
                  <a:gd name="T13" fmla="*/ 0 h 1038"/>
                  <a:gd name="T14" fmla="*/ 0 w 3158"/>
                  <a:gd name="T15" fmla="*/ 0 h 1038"/>
                  <a:gd name="T16" fmla="*/ 0 w 3158"/>
                  <a:gd name="T17" fmla="*/ 0 h 1038"/>
                  <a:gd name="T18" fmla="*/ 0 w 3158"/>
                  <a:gd name="T19" fmla="*/ 0 h 1038"/>
                  <a:gd name="T20" fmla="*/ 0 w 3158"/>
                  <a:gd name="T21" fmla="*/ 0 h 1038"/>
                  <a:gd name="T22" fmla="*/ 0 w 3158"/>
                  <a:gd name="T23" fmla="*/ 0 h 1038"/>
                  <a:gd name="T24" fmla="*/ 0 w 3158"/>
                  <a:gd name="T25" fmla="*/ 0 h 1038"/>
                  <a:gd name="T26" fmla="*/ 0 w 3158"/>
                  <a:gd name="T27" fmla="*/ 0 h 1038"/>
                  <a:gd name="T28" fmla="*/ 0 w 3158"/>
                  <a:gd name="T29" fmla="*/ 0 h 1038"/>
                  <a:gd name="T30" fmla="*/ 0 w 3158"/>
                  <a:gd name="T31" fmla="*/ 0 h 1038"/>
                  <a:gd name="T32" fmla="*/ 0 w 3158"/>
                  <a:gd name="T33" fmla="*/ 0 h 1038"/>
                  <a:gd name="T34" fmla="*/ 0 w 3158"/>
                  <a:gd name="T35" fmla="*/ 0 h 1038"/>
                  <a:gd name="T36" fmla="*/ 0 w 3158"/>
                  <a:gd name="T37" fmla="*/ 0 h 1038"/>
                  <a:gd name="T38" fmla="*/ 0 w 3158"/>
                  <a:gd name="T39" fmla="*/ 0 h 1038"/>
                  <a:gd name="T40" fmla="*/ 0 w 3158"/>
                  <a:gd name="T41" fmla="*/ 0 h 1038"/>
                  <a:gd name="T42" fmla="*/ 0 w 3158"/>
                  <a:gd name="T43" fmla="*/ 0 h 1038"/>
                  <a:gd name="T44" fmla="*/ 0 w 3158"/>
                  <a:gd name="T45" fmla="*/ 0 h 1038"/>
                  <a:gd name="T46" fmla="*/ 0 w 3158"/>
                  <a:gd name="T47" fmla="*/ 0 h 1038"/>
                  <a:gd name="T48" fmla="*/ 0 w 3158"/>
                  <a:gd name="T49" fmla="*/ 0 h 1038"/>
                  <a:gd name="T50" fmla="*/ 0 w 3158"/>
                  <a:gd name="T51" fmla="*/ 0 h 1038"/>
                  <a:gd name="T52" fmla="*/ 0 w 3158"/>
                  <a:gd name="T53" fmla="*/ 0 h 1038"/>
                  <a:gd name="T54" fmla="*/ 0 w 3158"/>
                  <a:gd name="T55" fmla="*/ 0 h 1038"/>
                  <a:gd name="T56" fmla="*/ 0 w 3158"/>
                  <a:gd name="T57" fmla="*/ 0 h 1038"/>
                  <a:gd name="T58" fmla="*/ 0 w 3158"/>
                  <a:gd name="T59" fmla="*/ 0 h 1038"/>
                  <a:gd name="T60" fmla="*/ 0 w 3158"/>
                  <a:gd name="T61" fmla="*/ 0 h 1038"/>
                  <a:gd name="T62" fmla="*/ 0 w 3158"/>
                  <a:gd name="T63" fmla="*/ 0 h 1038"/>
                  <a:gd name="T64" fmla="*/ 0 w 3158"/>
                  <a:gd name="T65" fmla="*/ 0 h 1038"/>
                  <a:gd name="T66" fmla="*/ 0 w 3158"/>
                  <a:gd name="T67" fmla="*/ 0 h 10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158"/>
                  <a:gd name="T103" fmla="*/ 0 h 1038"/>
                  <a:gd name="T104" fmla="*/ 3158 w 3158"/>
                  <a:gd name="T105" fmla="*/ 1038 h 103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158" h="1038">
                    <a:moveTo>
                      <a:pt x="1388" y="146"/>
                    </a:moveTo>
                    <a:lnTo>
                      <a:pt x="1283" y="104"/>
                    </a:lnTo>
                    <a:lnTo>
                      <a:pt x="1178" y="70"/>
                    </a:lnTo>
                    <a:lnTo>
                      <a:pt x="1073" y="43"/>
                    </a:lnTo>
                    <a:lnTo>
                      <a:pt x="969" y="23"/>
                    </a:lnTo>
                    <a:lnTo>
                      <a:pt x="866" y="9"/>
                    </a:lnTo>
                    <a:lnTo>
                      <a:pt x="765" y="3"/>
                    </a:lnTo>
                    <a:lnTo>
                      <a:pt x="666" y="0"/>
                    </a:lnTo>
                    <a:lnTo>
                      <a:pt x="570" y="3"/>
                    </a:lnTo>
                    <a:lnTo>
                      <a:pt x="477" y="10"/>
                    </a:lnTo>
                    <a:lnTo>
                      <a:pt x="387" y="21"/>
                    </a:lnTo>
                    <a:lnTo>
                      <a:pt x="300" y="36"/>
                    </a:lnTo>
                    <a:lnTo>
                      <a:pt x="218" y="52"/>
                    </a:lnTo>
                    <a:lnTo>
                      <a:pt x="141" y="72"/>
                    </a:lnTo>
                    <a:lnTo>
                      <a:pt x="68" y="92"/>
                    </a:lnTo>
                    <a:lnTo>
                      <a:pt x="0" y="114"/>
                    </a:lnTo>
                    <a:lnTo>
                      <a:pt x="64" y="221"/>
                    </a:lnTo>
                    <a:lnTo>
                      <a:pt x="133" y="322"/>
                    </a:lnTo>
                    <a:lnTo>
                      <a:pt x="205" y="310"/>
                    </a:lnTo>
                    <a:lnTo>
                      <a:pt x="273" y="301"/>
                    </a:lnTo>
                    <a:lnTo>
                      <a:pt x="338" y="293"/>
                    </a:lnTo>
                    <a:lnTo>
                      <a:pt x="401" y="289"/>
                    </a:lnTo>
                    <a:lnTo>
                      <a:pt x="463" y="286"/>
                    </a:lnTo>
                    <a:lnTo>
                      <a:pt x="523" y="286"/>
                    </a:lnTo>
                    <a:lnTo>
                      <a:pt x="582" y="289"/>
                    </a:lnTo>
                    <a:lnTo>
                      <a:pt x="639" y="295"/>
                    </a:lnTo>
                    <a:lnTo>
                      <a:pt x="697" y="302"/>
                    </a:lnTo>
                    <a:lnTo>
                      <a:pt x="755" y="313"/>
                    </a:lnTo>
                    <a:lnTo>
                      <a:pt x="814" y="327"/>
                    </a:lnTo>
                    <a:lnTo>
                      <a:pt x="875" y="343"/>
                    </a:lnTo>
                    <a:lnTo>
                      <a:pt x="937" y="363"/>
                    </a:lnTo>
                    <a:lnTo>
                      <a:pt x="1000" y="385"/>
                    </a:lnTo>
                    <a:lnTo>
                      <a:pt x="1067" y="411"/>
                    </a:lnTo>
                    <a:lnTo>
                      <a:pt x="1137" y="439"/>
                    </a:lnTo>
                    <a:lnTo>
                      <a:pt x="1210" y="470"/>
                    </a:lnTo>
                    <a:lnTo>
                      <a:pt x="1287" y="506"/>
                    </a:lnTo>
                    <a:lnTo>
                      <a:pt x="1367" y="543"/>
                    </a:lnTo>
                    <a:lnTo>
                      <a:pt x="1454" y="585"/>
                    </a:lnTo>
                    <a:lnTo>
                      <a:pt x="1545" y="630"/>
                    </a:lnTo>
                    <a:lnTo>
                      <a:pt x="1702" y="706"/>
                    </a:lnTo>
                    <a:lnTo>
                      <a:pt x="1860" y="782"/>
                    </a:lnTo>
                    <a:lnTo>
                      <a:pt x="2017" y="854"/>
                    </a:lnTo>
                    <a:lnTo>
                      <a:pt x="2174" y="922"/>
                    </a:lnTo>
                    <a:lnTo>
                      <a:pt x="2330" y="982"/>
                    </a:lnTo>
                    <a:lnTo>
                      <a:pt x="2486" y="1038"/>
                    </a:lnTo>
                    <a:lnTo>
                      <a:pt x="2592" y="996"/>
                    </a:lnTo>
                    <a:lnTo>
                      <a:pt x="2695" y="949"/>
                    </a:lnTo>
                    <a:lnTo>
                      <a:pt x="2795" y="896"/>
                    </a:lnTo>
                    <a:lnTo>
                      <a:pt x="2891" y="838"/>
                    </a:lnTo>
                    <a:lnTo>
                      <a:pt x="2984" y="774"/>
                    </a:lnTo>
                    <a:lnTo>
                      <a:pt x="3073" y="706"/>
                    </a:lnTo>
                    <a:lnTo>
                      <a:pt x="3158" y="634"/>
                    </a:lnTo>
                    <a:lnTo>
                      <a:pt x="3034" y="631"/>
                    </a:lnTo>
                    <a:lnTo>
                      <a:pt x="2912" y="625"/>
                    </a:lnTo>
                    <a:lnTo>
                      <a:pt x="2796" y="612"/>
                    </a:lnTo>
                    <a:lnTo>
                      <a:pt x="2684" y="598"/>
                    </a:lnTo>
                    <a:lnTo>
                      <a:pt x="2574" y="578"/>
                    </a:lnTo>
                    <a:lnTo>
                      <a:pt x="2467" y="554"/>
                    </a:lnTo>
                    <a:lnTo>
                      <a:pt x="2362" y="528"/>
                    </a:lnTo>
                    <a:lnTo>
                      <a:pt x="2261" y="499"/>
                    </a:lnTo>
                    <a:lnTo>
                      <a:pt x="2161" y="467"/>
                    </a:lnTo>
                    <a:lnTo>
                      <a:pt x="2062" y="432"/>
                    </a:lnTo>
                    <a:lnTo>
                      <a:pt x="1965" y="395"/>
                    </a:lnTo>
                    <a:lnTo>
                      <a:pt x="1869" y="357"/>
                    </a:lnTo>
                    <a:lnTo>
                      <a:pt x="1773" y="316"/>
                    </a:lnTo>
                    <a:lnTo>
                      <a:pt x="1677" y="275"/>
                    </a:lnTo>
                    <a:lnTo>
                      <a:pt x="1582" y="233"/>
                    </a:lnTo>
                    <a:lnTo>
                      <a:pt x="1486" y="190"/>
                    </a:lnTo>
                    <a:lnTo>
                      <a:pt x="1388" y="146"/>
                    </a:lnTo>
                    <a:close/>
                  </a:path>
                </a:pathLst>
              </a:custGeom>
              <a:solidFill>
                <a:srgbClr val="00BB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3" name="Freeform 39"/>
              <p:cNvSpPr>
                <a:spLocks/>
              </p:cNvSpPr>
              <p:nvPr/>
            </p:nvSpPr>
            <p:spPr bwMode="auto">
              <a:xfrm>
                <a:off x="2235" y="2482"/>
                <a:ext cx="844" cy="241"/>
              </a:xfrm>
              <a:custGeom>
                <a:avLst/>
                <a:gdLst>
                  <a:gd name="T0" fmla="*/ 0 w 2140"/>
                  <a:gd name="T1" fmla="*/ 0 h 791"/>
                  <a:gd name="T2" fmla="*/ 0 w 2140"/>
                  <a:gd name="T3" fmla="*/ 0 h 791"/>
                  <a:gd name="T4" fmla="*/ 0 w 2140"/>
                  <a:gd name="T5" fmla="*/ 0 h 791"/>
                  <a:gd name="T6" fmla="*/ 0 w 2140"/>
                  <a:gd name="T7" fmla="*/ 0 h 791"/>
                  <a:gd name="T8" fmla="*/ 0 w 2140"/>
                  <a:gd name="T9" fmla="*/ 0 h 791"/>
                  <a:gd name="T10" fmla="*/ 0 w 2140"/>
                  <a:gd name="T11" fmla="*/ 0 h 791"/>
                  <a:gd name="T12" fmla="*/ 0 w 2140"/>
                  <a:gd name="T13" fmla="*/ 0 h 791"/>
                  <a:gd name="T14" fmla="*/ 0 w 2140"/>
                  <a:gd name="T15" fmla="*/ 0 h 791"/>
                  <a:gd name="T16" fmla="*/ 0 w 2140"/>
                  <a:gd name="T17" fmla="*/ 0 h 791"/>
                  <a:gd name="T18" fmla="*/ 0 w 2140"/>
                  <a:gd name="T19" fmla="*/ 0 h 791"/>
                  <a:gd name="T20" fmla="*/ 0 w 2140"/>
                  <a:gd name="T21" fmla="*/ 0 h 791"/>
                  <a:gd name="T22" fmla="*/ 0 w 2140"/>
                  <a:gd name="T23" fmla="*/ 0 h 791"/>
                  <a:gd name="T24" fmla="*/ 0 w 2140"/>
                  <a:gd name="T25" fmla="*/ 0 h 791"/>
                  <a:gd name="T26" fmla="*/ 0 w 2140"/>
                  <a:gd name="T27" fmla="*/ 0 h 791"/>
                  <a:gd name="T28" fmla="*/ 0 w 2140"/>
                  <a:gd name="T29" fmla="*/ 0 h 791"/>
                  <a:gd name="T30" fmla="*/ 0 w 2140"/>
                  <a:gd name="T31" fmla="*/ 0 h 791"/>
                  <a:gd name="T32" fmla="*/ 0 w 2140"/>
                  <a:gd name="T33" fmla="*/ 0 h 791"/>
                  <a:gd name="T34" fmla="*/ 0 w 2140"/>
                  <a:gd name="T35" fmla="*/ 0 h 791"/>
                  <a:gd name="T36" fmla="*/ 0 w 2140"/>
                  <a:gd name="T37" fmla="*/ 0 h 791"/>
                  <a:gd name="T38" fmla="*/ 0 w 2140"/>
                  <a:gd name="T39" fmla="*/ 0 h 791"/>
                  <a:gd name="T40" fmla="*/ 0 w 2140"/>
                  <a:gd name="T41" fmla="*/ 0 h 791"/>
                  <a:gd name="T42" fmla="*/ 0 w 2140"/>
                  <a:gd name="T43" fmla="*/ 0 h 791"/>
                  <a:gd name="T44" fmla="*/ 0 w 2140"/>
                  <a:gd name="T45" fmla="*/ 0 h 791"/>
                  <a:gd name="T46" fmla="*/ 0 w 2140"/>
                  <a:gd name="T47" fmla="*/ 0 h 791"/>
                  <a:gd name="T48" fmla="*/ 0 w 2140"/>
                  <a:gd name="T49" fmla="*/ 0 h 791"/>
                  <a:gd name="T50" fmla="*/ 0 w 2140"/>
                  <a:gd name="T51" fmla="*/ 0 h 791"/>
                  <a:gd name="T52" fmla="*/ 0 w 2140"/>
                  <a:gd name="T53" fmla="*/ 0 h 791"/>
                  <a:gd name="T54" fmla="*/ 0 w 2140"/>
                  <a:gd name="T55" fmla="*/ 0 h 791"/>
                  <a:gd name="T56" fmla="*/ 0 w 2140"/>
                  <a:gd name="T57" fmla="*/ 0 h 791"/>
                  <a:gd name="T58" fmla="*/ 0 w 2140"/>
                  <a:gd name="T59" fmla="*/ 0 h 791"/>
                  <a:gd name="T60" fmla="*/ 0 w 2140"/>
                  <a:gd name="T61" fmla="*/ 0 h 791"/>
                  <a:gd name="T62" fmla="*/ 0 w 2140"/>
                  <a:gd name="T63" fmla="*/ 0 h 791"/>
                  <a:gd name="T64" fmla="*/ 0 w 2140"/>
                  <a:gd name="T65" fmla="*/ 0 h 791"/>
                  <a:gd name="T66" fmla="*/ 0 w 2140"/>
                  <a:gd name="T67" fmla="*/ 0 h 791"/>
                  <a:gd name="T68" fmla="*/ 0 w 2140"/>
                  <a:gd name="T69" fmla="*/ 0 h 791"/>
                  <a:gd name="T70" fmla="*/ 0 w 2140"/>
                  <a:gd name="T71" fmla="*/ 0 h 791"/>
                  <a:gd name="T72" fmla="*/ 0 w 2140"/>
                  <a:gd name="T73" fmla="*/ 0 h 791"/>
                  <a:gd name="T74" fmla="*/ 0 w 2140"/>
                  <a:gd name="T75" fmla="*/ 0 h 791"/>
                  <a:gd name="T76" fmla="*/ 0 w 2140"/>
                  <a:gd name="T77" fmla="*/ 0 h 791"/>
                  <a:gd name="T78" fmla="*/ 0 w 2140"/>
                  <a:gd name="T79" fmla="*/ 0 h 791"/>
                  <a:gd name="T80" fmla="*/ 0 w 2140"/>
                  <a:gd name="T81" fmla="*/ 0 h 791"/>
                  <a:gd name="T82" fmla="*/ 0 w 2140"/>
                  <a:gd name="T83" fmla="*/ 0 h 791"/>
                  <a:gd name="T84" fmla="*/ 0 w 2140"/>
                  <a:gd name="T85" fmla="*/ 0 h 791"/>
                  <a:gd name="T86" fmla="*/ 0 w 2140"/>
                  <a:gd name="T87" fmla="*/ 0 h 791"/>
                  <a:gd name="T88" fmla="*/ 0 w 2140"/>
                  <a:gd name="T89" fmla="*/ 0 h 791"/>
                  <a:gd name="T90" fmla="*/ 0 w 2140"/>
                  <a:gd name="T91" fmla="*/ 0 h 79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140"/>
                  <a:gd name="T139" fmla="*/ 0 h 791"/>
                  <a:gd name="T140" fmla="*/ 2140 w 2140"/>
                  <a:gd name="T141" fmla="*/ 791 h 79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140" h="791">
                    <a:moveTo>
                      <a:pt x="0" y="22"/>
                    </a:moveTo>
                    <a:lnTo>
                      <a:pt x="72" y="107"/>
                    </a:lnTo>
                    <a:lnTo>
                      <a:pt x="149" y="189"/>
                    </a:lnTo>
                    <a:lnTo>
                      <a:pt x="230" y="267"/>
                    </a:lnTo>
                    <a:lnTo>
                      <a:pt x="316" y="340"/>
                    </a:lnTo>
                    <a:lnTo>
                      <a:pt x="406" y="408"/>
                    </a:lnTo>
                    <a:lnTo>
                      <a:pt x="499" y="471"/>
                    </a:lnTo>
                    <a:lnTo>
                      <a:pt x="596" y="529"/>
                    </a:lnTo>
                    <a:lnTo>
                      <a:pt x="696" y="582"/>
                    </a:lnTo>
                    <a:lnTo>
                      <a:pt x="800" y="629"/>
                    </a:lnTo>
                    <a:lnTo>
                      <a:pt x="907" y="671"/>
                    </a:lnTo>
                    <a:lnTo>
                      <a:pt x="1017" y="707"/>
                    </a:lnTo>
                    <a:lnTo>
                      <a:pt x="1129" y="737"/>
                    </a:lnTo>
                    <a:lnTo>
                      <a:pt x="1243" y="760"/>
                    </a:lnTo>
                    <a:lnTo>
                      <a:pt x="1360" y="778"/>
                    </a:lnTo>
                    <a:lnTo>
                      <a:pt x="1479" y="788"/>
                    </a:lnTo>
                    <a:lnTo>
                      <a:pt x="1600" y="791"/>
                    </a:lnTo>
                    <a:lnTo>
                      <a:pt x="1711" y="789"/>
                    </a:lnTo>
                    <a:lnTo>
                      <a:pt x="1821" y="779"/>
                    </a:lnTo>
                    <a:lnTo>
                      <a:pt x="1930" y="764"/>
                    </a:lnTo>
                    <a:lnTo>
                      <a:pt x="2037" y="744"/>
                    </a:lnTo>
                    <a:lnTo>
                      <a:pt x="2140" y="718"/>
                    </a:lnTo>
                    <a:lnTo>
                      <a:pt x="1976" y="652"/>
                    </a:lnTo>
                    <a:lnTo>
                      <a:pt x="1810" y="577"/>
                    </a:lnTo>
                    <a:lnTo>
                      <a:pt x="1643" y="501"/>
                    </a:lnTo>
                    <a:lnTo>
                      <a:pt x="1476" y="420"/>
                    </a:lnTo>
                    <a:lnTo>
                      <a:pt x="1308" y="339"/>
                    </a:lnTo>
                    <a:lnTo>
                      <a:pt x="1214" y="293"/>
                    </a:lnTo>
                    <a:lnTo>
                      <a:pt x="1125" y="251"/>
                    </a:lnTo>
                    <a:lnTo>
                      <a:pt x="1041" y="211"/>
                    </a:lnTo>
                    <a:lnTo>
                      <a:pt x="962" y="177"/>
                    </a:lnTo>
                    <a:lnTo>
                      <a:pt x="888" y="145"/>
                    </a:lnTo>
                    <a:lnTo>
                      <a:pt x="816" y="116"/>
                    </a:lnTo>
                    <a:lnTo>
                      <a:pt x="750" y="91"/>
                    </a:lnTo>
                    <a:lnTo>
                      <a:pt x="684" y="69"/>
                    </a:lnTo>
                    <a:lnTo>
                      <a:pt x="621" y="51"/>
                    </a:lnTo>
                    <a:lnTo>
                      <a:pt x="560" y="35"/>
                    </a:lnTo>
                    <a:lnTo>
                      <a:pt x="500" y="22"/>
                    </a:lnTo>
                    <a:lnTo>
                      <a:pt x="440" y="12"/>
                    </a:lnTo>
                    <a:lnTo>
                      <a:pt x="381" y="5"/>
                    </a:lnTo>
                    <a:lnTo>
                      <a:pt x="322" y="1"/>
                    </a:lnTo>
                    <a:lnTo>
                      <a:pt x="261" y="0"/>
                    </a:lnTo>
                    <a:lnTo>
                      <a:pt x="199" y="1"/>
                    </a:lnTo>
                    <a:lnTo>
                      <a:pt x="135" y="6"/>
                    </a:lnTo>
                    <a:lnTo>
                      <a:pt x="70" y="1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BB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6" name="Group 40"/>
            <p:cNvGrpSpPr>
              <a:grpSpLocks/>
            </p:cNvGrpSpPr>
            <p:nvPr/>
          </p:nvGrpSpPr>
          <p:grpSpPr bwMode="auto">
            <a:xfrm>
              <a:off x="896" y="3005"/>
              <a:ext cx="3776" cy="408"/>
              <a:chOff x="878" y="252"/>
              <a:chExt cx="3776" cy="408"/>
            </a:xfrm>
          </p:grpSpPr>
          <p:sp>
            <p:nvSpPr>
              <p:cNvPr id="7" name="AutoShape 41"/>
              <p:cNvSpPr>
                <a:spLocks noChangeAspect="1" noChangeArrowheads="1" noTextEdit="1"/>
              </p:cNvSpPr>
              <p:nvPr/>
            </p:nvSpPr>
            <p:spPr bwMode="auto">
              <a:xfrm>
                <a:off x="878" y="252"/>
                <a:ext cx="3776" cy="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" name="Rectangle 42"/>
              <p:cNvSpPr>
                <a:spLocks noChangeArrowheads="1"/>
              </p:cNvSpPr>
              <p:nvPr/>
            </p:nvSpPr>
            <p:spPr bwMode="auto">
              <a:xfrm>
                <a:off x="878" y="252"/>
                <a:ext cx="3776" cy="408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" name="Freeform 43"/>
              <p:cNvSpPr>
                <a:spLocks/>
              </p:cNvSpPr>
              <p:nvPr/>
            </p:nvSpPr>
            <p:spPr bwMode="auto">
              <a:xfrm>
                <a:off x="1576" y="337"/>
                <a:ext cx="152" cy="240"/>
              </a:xfrm>
              <a:custGeom>
                <a:avLst/>
                <a:gdLst>
                  <a:gd name="T0" fmla="*/ 0 w 152"/>
                  <a:gd name="T1" fmla="*/ 240 h 240"/>
                  <a:gd name="T2" fmla="*/ 49 w 152"/>
                  <a:gd name="T3" fmla="*/ 240 h 240"/>
                  <a:gd name="T4" fmla="*/ 49 w 152"/>
                  <a:gd name="T5" fmla="*/ 106 h 240"/>
                  <a:gd name="T6" fmla="*/ 86 w 152"/>
                  <a:gd name="T7" fmla="*/ 106 h 240"/>
                  <a:gd name="T8" fmla="*/ 86 w 152"/>
                  <a:gd name="T9" fmla="*/ 240 h 240"/>
                  <a:gd name="T10" fmla="*/ 135 w 152"/>
                  <a:gd name="T11" fmla="*/ 240 h 240"/>
                  <a:gd name="T12" fmla="*/ 135 w 152"/>
                  <a:gd name="T13" fmla="*/ 106 h 240"/>
                  <a:gd name="T14" fmla="*/ 152 w 152"/>
                  <a:gd name="T15" fmla="*/ 106 h 240"/>
                  <a:gd name="T16" fmla="*/ 152 w 152"/>
                  <a:gd name="T17" fmla="*/ 79 h 240"/>
                  <a:gd name="T18" fmla="*/ 49 w 152"/>
                  <a:gd name="T19" fmla="*/ 79 h 240"/>
                  <a:gd name="T20" fmla="*/ 49 w 152"/>
                  <a:gd name="T21" fmla="*/ 46 h 240"/>
                  <a:gd name="T22" fmla="*/ 152 w 152"/>
                  <a:gd name="T23" fmla="*/ 32 h 240"/>
                  <a:gd name="T24" fmla="*/ 152 w 152"/>
                  <a:gd name="T25" fmla="*/ 0 h 240"/>
                  <a:gd name="T26" fmla="*/ 0 w 152"/>
                  <a:gd name="T27" fmla="*/ 20 h 240"/>
                  <a:gd name="T28" fmla="*/ 0 w 152"/>
                  <a:gd name="T29" fmla="*/ 240 h 2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52"/>
                  <a:gd name="T46" fmla="*/ 0 h 240"/>
                  <a:gd name="T47" fmla="*/ 152 w 152"/>
                  <a:gd name="T48" fmla="*/ 240 h 2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52" h="240">
                    <a:moveTo>
                      <a:pt x="0" y="240"/>
                    </a:moveTo>
                    <a:lnTo>
                      <a:pt x="49" y="240"/>
                    </a:lnTo>
                    <a:lnTo>
                      <a:pt x="49" y="106"/>
                    </a:lnTo>
                    <a:lnTo>
                      <a:pt x="86" y="106"/>
                    </a:lnTo>
                    <a:lnTo>
                      <a:pt x="86" y="240"/>
                    </a:lnTo>
                    <a:lnTo>
                      <a:pt x="135" y="240"/>
                    </a:lnTo>
                    <a:lnTo>
                      <a:pt x="135" y="106"/>
                    </a:lnTo>
                    <a:lnTo>
                      <a:pt x="152" y="106"/>
                    </a:lnTo>
                    <a:lnTo>
                      <a:pt x="152" y="79"/>
                    </a:lnTo>
                    <a:lnTo>
                      <a:pt x="49" y="79"/>
                    </a:lnTo>
                    <a:lnTo>
                      <a:pt x="49" y="46"/>
                    </a:lnTo>
                    <a:lnTo>
                      <a:pt x="152" y="32"/>
                    </a:lnTo>
                    <a:lnTo>
                      <a:pt x="152" y="0"/>
                    </a:lnTo>
                    <a:lnTo>
                      <a:pt x="0" y="20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" name="Freeform 44"/>
              <p:cNvSpPr>
                <a:spLocks/>
              </p:cNvSpPr>
              <p:nvPr/>
            </p:nvSpPr>
            <p:spPr bwMode="auto">
              <a:xfrm>
                <a:off x="3225" y="337"/>
                <a:ext cx="144" cy="238"/>
              </a:xfrm>
              <a:custGeom>
                <a:avLst/>
                <a:gdLst>
                  <a:gd name="T0" fmla="*/ 144 w 144"/>
                  <a:gd name="T1" fmla="*/ 145 h 238"/>
                  <a:gd name="T2" fmla="*/ 144 w 144"/>
                  <a:gd name="T3" fmla="*/ 102 h 238"/>
                  <a:gd name="T4" fmla="*/ 112 w 144"/>
                  <a:gd name="T5" fmla="*/ 81 h 238"/>
                  <a:gd name="T6" fmla="*/ 112 w 144"/>
                  <a:gd name="T7" fmla="*/ 69 h 238"/>
                  <a:gd name="T8" fmla="*/ 144 w 144"/>
                  <a:gd name="T9" fmla="*/ 69 h 238"/>
                  <a:gd name="T10" fmla="*/ 144 w 144"/>
                  <a:gd name="T11" fmla="*/ 40 h 238"/>
                  <a:gd name="T12" fmla="*/ 112 w 144"/>
                  <a:gd name="T13" fmla="*/ 40 h 238"/>
                  <a:gd name="T14" fmla="*/ 112 w 144"/>
                  <a:gd name="T15" fmla="*/ 0 h 238"/>
                  <a:gd name="T16" fmla="*/ 67 w 144"/>
                  <a:gd name="T17" fmla="*/ 0 h 238"/>
                  <a:gd name="T18" fmla="*/ 67 w 144"/>
                  <a:gd name="T19" fmla="*/ 40 h 238"/>
                  <a:gd name="T20" fmla="*/ 15 w 144"/>
                  <a:gd name="T21" fmla="*/ 40 h 238"/>
                  <a:gd name="T22" fmla="*/ 15 w 144"/>
                  <a:gd name="T23" fmla="*/ 69 h 238"/>
                  <a:gd name="T24" fmla="*/ 48 w 144"/>
                  <a:gd name="T25" fmla="*/ 69 h 238"/>
                  <a:gd name="T26" fmla="*/ 0 w 144"/>
                  <a:gd name="T27" fmla="*/ 205 h 238"/>
                  <a:gd name="T28" fmla="*/ 44 w 144"/>
                  <a:gd name="T29" fmla="*/ 205 h 238"/>
                  <a:gd name="T30" fmla="*/ 67 w 144"/>
                  <a:gd name="T31" fmla="*/ 141 h 238"/>
                  <a:gd name="T32" fmla="*/ 67 w 144"/>
                  <a:gd name="T33" fmla="*/ 238 h 238"/>
                  <a:gd name="T34" fmla="*/ 112 w 144"/>
                  <a:gd name="T35" fmla="*/ 238 h 238"/>
                  <a:gd name="T36" fmla="*/ 112 w 144"/>
                  <a:gd name="T37" fmla="*/ 126 h 238"/>
                  <a:gd name="T38" fmla="*/ 144 w 144"/>
                  <a:gd name="T39" fmla="*/ 145 h 23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4"/>
                  <a:gd name="T61" fmla="*/ 0 h 238"/>
                  <a:gd name="T62" fmla="*/ 144 w 144"/>
                  <a:gd name="T63" fmla="*/ 238 h 23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4" h="238">
                    <a:moveTo>
                      <a:pt x="144" y="145"/>
                    </a:moveTo>
                    <a:lnTo>
                      <a:pt x="144" y="102"/>
                    </a:lnTo>
                    <a:lnTo>
                      <a:pt x="112" y="81"/>
                    </a:lnTo>
                    <a:lnTo>
                      <a:pt x="112" y="69"/>
                    </a:lnTo>
                    <a:lnTo>
                      <a:pt x="144" y="69"/>
                    </a:lnTo>
                    <a:lnTo>
                      <a:pt x="144" y="40"/>
                    </a:lnTo>
                    <a:lnTo>
                      <a:pt x="112" y="40"/>
                    </a:lnTo>
                    <a:lnTo>
                      <a:pt x="112" y="0"/>
                    </a:lnTo>
                    <a:lnTo>
                      <a:pt x="67" y="0"/>
                    </a:lnTo>
                    <a:lnTo>
                      <a:pt x="67" y="40"/>
                    </a:lnTo>
                    <a:lnTo>
                      <a:pt x="15" y="40"/>
                    </a:lnTo>
                    <a:lnTo>
                      <a:pt x="15" y="69"/>
                    </a:lnTo>
                    <a:lnTo>
                      <a:pt x="48" y="69"/>
                    </a:lnTo>
                    <a:lnTo>
                      <a:pt x="0" y="205"/>
                    </a:lnTo>
                    <a:lnTo>
                      <a:pt x="44" y="205"/>
                    </a:lnTo>
                    <a:lnTo>
                      <a:pt x="67" y="141"/>
                    </a:lnTo>
                    <a:lnTo>
                      <a:pt x="67" y="238"/>
                    </a:lnTo>
                    <a:lnTo>
                      <a:pt x="112" y="238"/>
                    </a:lnTo>
                    <a:lnTo>
                      <a:pt x="112" y="126"/>
                    </a:lnTo>
                    <a:lnTo>
                      <a:pt x="144" y="1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Freeform 45"/>
              <p:cNvSpPr>
                <a:spLocks noEditPoints="1"/>
              </p:cNvSpPr>
              <p:nvPr/>
            </p:nvSpPr>
            <p:spPr bwMode="auto">
              <a:xfrm>
                <a:off x="1408" y="337"/>
                <a:ext cx="158" cy="240"/>
              </a:xfrm>
              <a:custGeom>
                <a:avLst/>
                <a:gdLst>
                  <a:gd name="T0" fmla="*/ 110 w 158"/>
                  <a:gd name="T1" fmla="*/ 0 h 240"/>
                  <a:gd name="T2" fmla="*/ 65 w 158"/>
                  <a:gd name="T3" fmla="*/ 0 h 240"/>
                  <a:gd name="T4" fmla="*/ 65 w 158"/>
                  <a:gd name="T5" fmla="*/ 19 h 240"/>
                  <a:gd name="T6" fmla="*/ 0 w 158"/>
                  <a:gd name="T7" fmla="*/ 19 h 240"/>
                  <a:gd name="T8" fmla="*/ 0 w 158"/>
                  <a:gd name="T9" fmla="*/ 47 h 240"/>
                  <a:gd name="T10" fmla="*/ 28 w 158"/>
                  <a:gd name="T11" fmla="*/ 47 h 240"/>
                  <a:gd name="T12" fmla="*/ 28 w 158"/>
                  <a:gd name="T13" fmla="*/ 81 h 240"/>
                  <a:gd name="T14" fmla="*/ 0 w 158"/>
                  <a:gd name="T15" fmla="*/ 81 h 240"/>
                  <a:gd name="T16" fmla="*/ 0 w 158"/>
                  <a:gd name="T17" fmla="*/ 109 h 240"/>
                  <a:gd name="T18" fmla="*/ 65 w 158"/>
                  <a:gd name="T19" fmla="*/ 109 h 240"/>
                  <a:gd name="T20" fmla="*/ 65 w 158"/>
                  <a:gd name="T21" fmla="*/ 130 h 240"/>
                  <a:gd name="T22" fmla="*/ 0 w 158"/>
                  <a:gd name="T23" fmla="*/ 130 h 240"/>
                  <a:gd name="T24" fmla="*/ 0 w 158"/>
                  <a:gd name="T25" fmla="*/ 157 h 240"/>
                  <a:gd name="T26" fmla="*/ 27 w 158"/>
                  <a:gd name="T27" fmla="*/ 157 h 240"/>
                  <a:gd name="T28" fmla="*/ 2 w 158"/>
                  <a:gd name="T29" fmla="*/ 240 h 240"/>
                  <a:gd name="T30" fmla="*/ 47 w 158"/>
                  <a:gd name="T31" fmla="*/ 240 h 240"/>
                  <a:gd name="T32" fmla="*/ 65 w 158"/>
                  <a:gd name="T33" fmla="*/ 181 h 240"/>
                  <a:gd name="T34" fmla="*/ 65 w 158"/>
                  <a:gd name="T35" fmla="*/ 240 h 240"/>
                  <a:gd name="T36" fmla="*/ 110 w 158"/>
                  <a:gd name="T37" fmla="*/ 240 h 240"/>
                  <a:gd name="T38" fmla="*/ 110 w 158"/>
                  <a:gd name="T39" fmla="*/ 202 h 240"/>
                  <a:gd name="T40" fmla="*/ 149 w 158"/>
                  <a:gd name="T41" fmla="*/ 222 h 240"/>
                  <a:gd name="T42" fmla="*/ 149 w 158"/>
                  <a:gd name="T43" fmla="*/ 179 h 240"/>
                  <a:gd name="T44" fmla="*/ 110 w 158"/>
                  <a:gd name="T45" fmla="*/ 157 h 240"/>
                  <a:gd name="T46" fmla="*/ 158 w 158"/>
                  <a:gd name="T47" fmla="*/ 157 h 240"/>
                  <a:gd name="T48" fmla="*/ 158 w 158"/>
                  <a:gd name="T49" fmla="*/ 130 h 240"/>
                  <a:gd name="T50" fmla="*/ 110 w 158"/>
                  <a:gd name="T51" fmla="*/ 130 h 240"/>
                  <a:gd name="T52" fmla="*/ 110 w 158"/>
                  <a:gd name="T53" fmla="*/ 109 h 240"/>
                  <a:gd name="T54" fmla="*/ 158 w 158"/>
                  <a:gd name="T55" fmla="*/ 109 h 240"/>
                  <a:gd name="T56" fmla="*/ 158 w 158"/>
                  <a:gd name="T57" fmla="*/ 81 h 240"/>
                  <a:gd name="T58" fmla="*/ 139 w 158"/>
                  <a:gd name="T59" fmla="*/ 81 h 240"/>
                  <a:gd name="T60" fmla="*/ 139 w 158"/>
                  <a:gd name="T61" fmla="*/ 47 h 240"/>
                  <a:gd name="T62" fmla="*/ 158 w 158"/>
                  <a:gd name="T63" fmla="*/ 47 h 240"/>
                  <a:gd name="T64" fmla="*/ 158 w 158"/>
                  <a:gd name="T65" fmla="*/ 19 h 240"/>
                  <a:gd name="T66" fmla="*/ 110 w 158"/>
                  <a:gd name="T67" fmla="*/ 19 h 240"/>
                  <a:gd name="T68" fmla="*/ 110 w 158"/>
                  <a:gd name="T69" fmla="*/ 0 h 240"/>
                  <a:gd name="T70" fmla="*/ 96 w 158"/>
                  <a:gd name="T71" fmla="*/ 81 h 240"/>
                  <a:gd name="T72" fmla="*/ 72 w 158"/>
                  <a:gd name="T73" fmla="*/ 81 h 240"/>
                  <a:gd name="T74" fmla="*/ 72 w 158"/>
                  <a:gd name="T75" fmla="*/ 47 h 240"/>
                  <a:gd name="T76" fmla="*/ 96 w 158"/>
                  <a:gd name="T77" fmla="*/ 47 h 240"/>
                  <a:gd name="T78" fmla="*/ 96 w 158"/>
                  <a:gd name="T79" fmla="*/ 81 h 24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58"/>
                  <a:gd name="T121" fmla="*/ 0 h 240"/>
                  <a:gd name="T122" fmla="*/ 158 w 158"/>
                  <a:gd name="T123" fmla="*/ 240 h 24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58" h="240">
                    <a:moveTo>
                      <a:pt x="110" y="0"/>
                    </a:moveTo>
                    <a:lnTo>
                      <a:pt x="65" y="0"/>
                    </a:lnTo>
                    <a:lnTo>
                      <a:pt x="65" y="19"/>
                    </a:lnTo>
                    <a:lnTo>
                      <a:pt x="0" y="19"/>
                    </a:lnTo>
                    <a:lnTo>
                      <a:pt x="0" y="47"/>
                    </a:lnTo>
                    <a:lnTo>
                      <a:pt x="28" y="47"/>
                    </a:lnTo>
                    <a:lnTo>
                      <a:pt x="28" y="81"/>
                    </a:lnTo>
                    <a:lnTo>
                      <a:pt x="0" y="81"/>
                    </a:lnTo>
                    <a:lnTo>
                      <a:pt x="0" y="109"/>
                    </a:lnTo>
                    <a:lnTo>
                      <a:pt x="65" y="109"/>
                    </a:lnTo>
                    <a:lnTo>
                      <a:pt x="65" y="130"/>
                    </a:lnTo>
                    <a:lnTo>
                      <a:pt x="0" y="130"/>
                    </a:lnTo>
                    <a:lnTo>
                      <a:pt x="0" y="157"/>
                    </a:lnTo>
                    <a:lnTo>
                      <a:pt x="27" y="157"/>
                    </a:lnTo>
                    <a:lnTo>
                      <a:pt x="2" y="240"/>
                    </a:lnTo>
                    <a:lnTo>
                      <a:pt x="47" y="240"/>
                    </a:lnTo>
                    <a:lnTo>
                      <a:pt x="65" y="181"/>
                    </a:lnTo>
                    <a:lnTo>
                      <a:pt x="65" y="240"/>
                    </a:lnTo>
                    <a:lnTo>
                      <a:pt x="110" y="240"/>
                    </a:lnTo>
                    <a:lnTo>
                      <a:pt x="110" y="202"/>
                    </a:lnTo>
                    <a:lnTo>
                      <a:pt x="149" y="222"/>
                    </a:lnTo>
                    <a:lnTo>
                      <a:pt x="149" y="179"/>
                    </a:lnTo>
                    <a:lnTo>
                      <a:pt x="110" y="157"/>
                    </a:lnTo>
                    <a:lnTo>
                      <a:pt x="158" y="157"/>
                    </a:lnTo>
                    <a:lnTo>
                      <a:pt x="158" y="130"/>
                    </a:lnTo>
                    <a:lnTo>
                      <a:pt x="110" y="130"/>
                    </a:lnTo>
                    <a:lnTo>
                      <a:pt x="110" y="109"/>
                    </a:lnTo>
                    <a:lnTo>
                      <a:pt x="158" y="109"/>
                    </a:lnTo>
                    <a:lnTo>
                      <a:pt x="158" y="81"/>
                    </a:lnTo>
                    <a:lnTo>
                      <a:pt x="139" y="81"/>
                    </a:lnTo>
                    <a:lnTo>
                      <a:pt x="139" y="47"/>
                    </a:lnTo>
                    <a:lnTo>
                      <a:pt x="158" y="47"/>
                    </a:lnTo>
                    <a:lnTo>
                      <a:pt x="158" y="19"/>
                    </a:lnTo>
                    <a:lnTo>
                      <a:pt x="110" y="19"/>
                    </a:lnTo>
                    <a:lnTo>
                      <a:pt x="110" y="0"/>
                    </a:lnTo>
                    <a:close/>
                    <a:moveTo>
                      <a:pt x="96" y="81"/>
                    </a:moveTo>
                    <a:lnTo>
                      <a:pt x="72" y="81"/>
                    </a:lnTo>
                    <a:lnTo>
                      <a:pt x="72" y="47"/>
                    </a:lnTo>
                    <a:lnTo>
                      <a:pt x="96" y="47"/>
                    </a:lnTo>
                    <a:lnTo>
                      <a:pt x="96" y="8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" name="Freeform 46"/>
              <p:cNvSpPr>
                <a:spLocks noEditPoints="1"/>
              </p:cNvSpPr>
              <p:nvPr/>
            </p:nvSpPr>
            <p:spPr bwMode="auto">
              <a:xfrm>
                <a:off x="1785" y="349"/>
                <a:ext cx="293" cy="228"/>
              </a:xfrm>
              <a:custGeom>
                <a:avLst/>
                <a:gdLst>
                  <a:gd name="T0" fmla="*/ 0 w 293"/>
                  <a:gd name="T1" fmla="*/ 0 h 228"/>
                  <a:gd name="T2" fmla="*/ 0 w 293"/>
                  <a:gd name="T3" fmla="*/ 228 h 228"/>
                  <a:gd name="T4" fmla="*/ 293 w 293"/>
                  <a:gd name="T5" fmla="*/ 228 h 228"/>
                  <a:gd name="T6" fmla="*/ 293 w 293"/>
                  <a:gd name="T7" fmla="*/ 0 h 228"/>
                  <a:gd name="T8" fmla="*/ 0 w 293"/>
                  <a:gd name="T9" fmla="*/ 0 h 228"/>
                  <a:gd name="T10" fmla="*/ 233 w 293"/>
                  <a:gd name="T11" fmla="*/ 200 h 228"/>
                  <a:gd name="T12" fmla="*/ 61 w 293"/>
                  <a:gd name="T13" fmla="*/ 200 h 228"/>
                  <a:gd name="T14" fmla="*/ 61 w 293"/>
                  <a:gd name="T15" fmla="*/ 121 h 228"/>
                  <a:gd name="T16" fmla="*/ 233 w 293"/>
                  <a:gd name="T17" fmla="*/ 121 h 228"/>
                  <a:gd name="T18" fmla="*/ 233 w 293"/>
                  <a:gd name="T19" fmla="*/ 200 h 228"/>
                  <a:gd name="T20" fmla="*/ 233 w 293"/>
                  <a:gd name="T21" fmla="*/ 92 h 228"/>
                  <a:gd name="T22" fmla="*/ 61 w 293"/>
                  <a:gd name="T23" fmla="*/ 92 h 228"/>
                  <a:gd name="T24" fmla="*/ 61 w 293"/>
                  <a:gd name="T25" fmla="*/ 30 h 228"/>
                  <a:gd name="T26" fmla="*/ 233 w 293"/>
                  <a:gd name="T27" fmla="*/ 30 h 228"/>
                  <a:gd name="T28" fmla="*/ 233 w 293"/>
                  <a:gd name="T29" fmla="*/ 92 h 22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93"/>
                  <a:gd name="T46" fmla="*/ 0 h 228"/>
                  <a:gd name="T47" fmla="*/ 293 w 293"/>
                  <a:gd name="T48" fmla="*/ 228 h 22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93" h="228">
                    <a:moveTo>
                      <a:pt x="0" y="0"/>
                    </a:moveTo>
                    <a:lnTo>
                      <a:pt x="0" y="228"/>
                    </a:lnTo>
                    <a:lnTo>
                      <a:pt x="293" y="228"/>
                    </a:lnTo>
                    <a:lnTo>
                      <a:pt x="293" y="0"/>
                    </a:lnTo>
                    <a:lnTo>
                      <a:pt x="0" y="0"/>
                    </a:lnTo>
                    <a:close/>
                    <a:moveTo>
                      <a:pt x="233" y="200"/>
                    </a:moveTo>
                    <a:lnTo>
                      <a:pt x="61" y="200"/>
                    </a:lnTo>
                    <a:lnTo>
                      <a:pt x="61" y="121"/>
                    </a:lnTo>
                    <a:lnTo>
                      <a:pt x="233" y="121"/>
                    </a:lnTo>
                    <a:lnTo>
                      <a:pt x="233" y="200"/>
                    </a:lnTo>
                    <a:close/>
                    <a:moveTo>
                      <a:pt x="233" y="92"/>
                    </a:moveTo>
                    <a:lnTo>
                      <a:pt x="61" y="92"/>
                    </a:lnTo>
                    <a:lnTo>
                      <a:pt x="61" y="30"/>
                    </a:lnTo>
                    <a:lnTo>
                      <a:pt x="233" y="30"/>
                    </a:lnTo>
                    <a:lnTo>
                      <a:pt x="233" y="9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" name="Freeform 47"/>
              <p:cNvSpPr>
                <a:spLocks/>
              </p:cNvSpPr>
              <p:nvPr/>
            </p:nvSpPr>
            <p:spPr bwMode="auto">
              <a:xfrm>
                <a:off x="2126" y="337"/>
                <a:ext cx="339" cy="240"/>
              </a:xfrm>
              <a:custGeom>
                <a:avLst/>
                <a:gdLst>
                  <a:gd name="T0" fmla="*/ 330 w 339"/>
                  <a:gd name="T1" fmla="*/ 58 h 240"/>
                  <a:gd name="T2" fmla="*/ 330 w 339"/>
                  <a:gd name="T3" fmla="*/ 28 h 240"/>
                  <a:gd name="T4" fmla="*/ 201 w 339"/>
                  <a:gd name="T5" fmla="*/ 28 h 240"/>
                  <a:gd name="T6" fmla="*/ 201 w 339"/>
                  <a:gd name="T7" fmla="*/ 0 h 240"/>
                  <a:gd name="T8" fmla="*/ 140 w 339"/>
                  <a:gd name="T9" fmla="*/ 0 h 240"/>
                  <a:gd name="T10" fmla="*/ 140 w 339"/>
                  <a:gd name="T11" fmla="*/ 28 h 240"/>
                  <a:gd name="T12" fmla="*/ 11 w 339"/>
                  <a:gd name="T13" fmla="*/ 28 h 240"/>
                  <a:gd name="T14" fmla="*/ 11 w 339"/>
                  <a:gd name="T15" fmla="*/ 58 h 240"/>
                  <a:gd name="T16" fmla="*/ 63 w 339"/>
                  <a:gd name="T17" fmla="*/ 58 h 240"/>
                  <a:gd name="T18" fmla="*/ 0 w 339"/>
                  <a:gd name="T19" fmla="*/ 240 h 240"/>
                  <a:gd name="T20" fmla="*/ 61 w 339"/>
                  <a:gd name="T21" fmla="*/ 240 h 240"/>
                  <a:gd name="T22" fmla="*/ 124 w 339"/>
                  <a:gd name="T23" fmla="*/ 58 h 240"/>
                  <a:gd name="T24" fmla="*/ 140 w 339"/>
                  <a:gd name="T25" fmla="*/ 58 h 240"/>
                  <a:gd name="T26" fmla="*/ 140 w 339"/>
                  <a:gd name="T27" fmla="*/ 171 h 240"/>
                  <a:gd name="T28" fmla="*/ 95 w 339"/>
                  <a:gd name="T29" fmla="*/ 171 h 240"/>
                  <a:gd name="T30" fmla="*/ 95 w 339"/>
                  <a:gd name="T31" fmla="*/ 200 h 240"/>
                  <a:gd name="T32" fmla="*/ 140 w 339"/>
                  <a:gd name="T33" fmla="*/ 200 h 240"/>
                  <a:gd name="T34" fmla="*/ 140 w 339"/>
                  <a:gd name="T35" fmla="*/ 240 h 240"/>
                  <a:gd name="T36" fmla="*/ 201 w 339"/>
                  <a:gd name="T37" fmla="*/ 240 h 240"/>
                  <a:gd name="T38" fmla="*/ 201 w 339"/>
                  <a:gd name="T39" fmla="*/ 200 h 240"/>
                  <a:gd name="T40" fmla="*/ 245 w 339"/>
                  <a:gd name="T41" fmla="*/ 200 h 240"/>
                  <a:gd name="T42" fmla="*/ 245 w 339"/>
                  <a:gd name="T43" fmla="*/ 171 h 240"/>
                  <a:gd name="T44" fmla="*/ 201 w 339"/>
                  <a:gd name="T45" fmla="*/ 171 h 240"/>
                  <a:gd name="T46" fmla="*/ 201 w 339"/>
                  <a:gd name="T47" fmla="*/ 58 h 240"/>
                  <a:gd name="T48" fmla="*/ 217 w 339"/>
                  <a:gd name="T49" fmla="*/ 58 h 240"/>
                  <a:gd name="T50" fmla="*/ 278 w 339"/>
                  <a:gd name="T51" fmla="*/ 240 h 240"/>
                  <a:gd name="T52" fmla="*/ 339 w 339"/>
                  <a:gd name="T53" fmla="*/ 240 h 240"/>
                  <a:gd name="T54" fmla="*/ 277 w 339"/>
                  <a:gd name="T55" fmla="*/ 58 h 240"/>
                  <a:gd name="T56" fmla="*/ 330 w 339"/>
                  <a:gd name="T57" fmla="*/ 58 h 24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39"/>
                  <a:gd name="T88" fmla="*/ 0 h 240"/>
                  <a:gd name="T89" fmla="*/ 339 w 339"/>
                  <a:gd name="T90" fmla="*/ 240 h 24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39" h="240">
                    <a:moveTo>
                      <a:pt x="330" y="58"/>
                    </a:moveTo>
                    <a:lnTo>
                      <a:pt x="330" y="28"/>
                    </a:lnTo>
                    <a:lnTo>
                      <a:pt x="201" y="28"/>
                    </a:lnTo>
                    <a:lnTo>
                      <a:pt x="201" y="0"/>
                    </a:lnTo>
                    <a:lnTo>
                      <a:pt x="140" y="0"/>
                    </a:lnTo>
                    <a:lnTo>
                      <a:pt x="140" y="28"/>
                    </a:lnTo>
                    <a:lnTo>
                      <a:pt x="11" y="28"/>
                    </a:lnTo>
                    <a:lnTo>
                      <a:pt x="11" y="58"/>
                    </a:lnTo>
                    <a:lnTo>
                      <a:pt x="63" y="58"/>
                    </a:lnTo>
                    <a:lnTo>
                      <a:pt x="0" y="240"/>
                    </a:lnTo>
                    <a:lnTo>
                      <a:pt x="61" y="240"/>
                    </a:lnTo>
                    <a:lnTo>
                      <a:pt x="124" y="58"/>
                    </a:lnTo>
                    <a:lnTo>
                      <a:pt x="140" y="58"/>
                    </a:lnTo>
                    <a:lnTo>
                      <a:pt x="140" y="171"/>
                    </a:lnTo>
                    <a:lnTo>
                      <a:pt x="95" y="171"/>
                    </a:lnTo>
                    <a:lnTo>
                      <a:pt x="95" y="200"/>
                    </a:lnTo>
                    <a:lnTo>
                      <a:pt x="140" y="200"/>
                    </a:lnTo>
                    <a:lnTo>
                      <a:pt x="140" y="240"/>
                    </a:lnTo>
                    <a:lnTo>
                      <a:pt x="201" y="240"/>
                    </a:lnTo>
                    <a:lnTo>
                      <a:pt x="201" y="200"/>
                    </a:lnTo>
                    <a:lnTo>
                      <a:pt x="245" y="200"/>
                    </a:lnTo>
                    <a:lnTo>
                      <a:pt x="245" y="171"/>
                    </a:lnTo>
                    <a:lnTo>
                      <a:pt x="201" y="171"/>
                    </a:lnTo>
                    <a:lnTo>
                      <a:pt x="201" y="58"/>
                    </a:lnTo>
                    <a:lnTo>
                      <a:pt x="217" y="58"/>
                    </a:lnTo>
                    <a:lnTo>
                      <a:pt x="278" y="240"/>
                    </a:lnTo>
                    <a:lnTo>
                      <a:pt x="339" y="240"/>
                    </a:lnTo>
                    <a:lnTo>
                      <a:pt x="277" y="58"/>
                    </a:lnTo>
                    <a:lnTo>
                      <a:pt x="330" y="5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Freeform 48"/>
              <p:cNvSpPr>
                <a:spLocks/>
              </p:cNvSpPr>
              <p:nvPr/>
            </p:nvSpPr>
            <p:spPr bwMode="auto">
              <a:xfrm>
                <a:off x="2864" y="337"/>
                <a:ext cx="118" cy="47"/>
              </a:xfrm>
              <a:custGeom>
                <a:avLst/>
                <a:gdLst>
                  <a:gd name="T0" fmla="*/ 86 w 118"/>
                  <a:gd name="T1" fmla="*/ 0 h 47"/>
                  <a:gd name="T2" fmla="*/ 34 w 118"/>
                  <a:gd name="T3" fmla="*/ 0 h 47"/>
                  <a:gd name="T4" fmla="*/ 34 w 118"/>
                  <a:gd name="T5" fmla="*/ 17 h 47"/>
                  <a:gd name="T6" fmla="*/ 0 w 118"/>
                  <a:gd name="T7" fmla="*/ 17 h 47"/>
                  <a:gd name="T8" fmla="*/ 0 w 118"/>
                  <a:gd name="T9" fmla="*/ 47 h 47"/>
                  <a:gd name="T10" fmla="*/ 118 w 118"/>
                  <a:gd name="T11" fmla="*/ 47 h 47"/>
                  <a:gd name="T12" fmla="*/ 118 w 118"/>
                  <a:gd name="T13" fmla="*/ 17 h 47"/>
                  <a:gd name="T14" fmla="*/ 86 w 118"/>
                  <a:gd name="T15" fmla="*/ 17 h 47"/>
                  <a:gd name="T16" fmla="*/ 86 w 118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8"/>
                  <a:gd name="T28" fmla="*/ 0 h 47"/>
                  <a:gd name="T29" fmla="*/ 118 w 118"/>
                  <a:gd name="T30" fmla="*/ 47 h 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8" h="47">
                    <a:moveTo>
                      <a:pt x="86" y="0"/>
                    </a:moveTo>
                    <a:lnTo>
                      <a:pt x="34" y="0"/>
                    </a:lnTo>
                    <a:lnTo>
                      <a:pt x="34" y="17"/>
                    </a:lnTo>
                    <a:lnTo>
                      <a:pt x="0" y="17"/>
                    </a:lnTo>
                    <a:lnTo>
                      <a:pt x="0" y="47"/>
                    </a:lnTo>
                    <a:lnTo>
                      <a:pt x="118" y="47"/>
                    </a:lnTo>
                    <a:lnTo>
                      <a:pt x="118" y="17"/>
                    </a:lnTo>
                    <a:lnTo>
                      <a:pt x="86" y="17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" name="Freeform 49"/>
              <p:cNvSpPr>
                <a:spLocks/>
              </p:cNvSpPr>
              <p:nvPr/>
            </p:nvSpPr>
            <p:spPr bwMode="auto">
              <a:xfrm>
                <a:off x="2501" y="480"/>
                <a:ext cx="313" cy="94"/>
              </a:xfrm>
              <a:custGeom>
                <a:avLst/>
                <a:gdLst>
                  <a:gd name="T0" fmla="*/ 187 w 313"/>
                  <a:gd name="T1" fmla="*/ 30 h 94"/>
                  <a:gd name="T2" fmla="*/ 274 w 313"/>
                  <a:gd name="T3" fmla="*/ 30 h 94"/>
                  <a:gd name="T4" fmla="*/ 274 w 313"/>
                  <a:gd name="T5" fmla="*/ 0 h 94"/>
                  <a:gd name="T6" fmla="*/ 38 w 313"/>
                  <a:gd name="T7" fmla="*/ 0 h 94"/>
                  <a:gd name="T8" fmla="*/ 38 w 313"/>
                  <a:gd name="T9" fmla="*/ 30 h 94"/>
                  <a:gd name="T10" fmla="*/ 125 w 313"/>
                  <a:gd name="T11" fmla="*/ 30 h 94"/>
                  <a:gd name="T12" fmla="*/ 125 w 313"/>
                  <a:gd name="T13" fmla="*/ 64 h 94"/>
                  <a:gd name="T14" fmla="*/ 0 w 313"/>
                  <a:gd name="T15" fmla="*/ 64 h 94"/>
                  <a:gd name="T16" fmla="*/ 0 w 313"/>
                  <a:gd name="T17" fmla="*/ 94 h 94"/>
                  <a:gd name="T18" fmla="*/ 313 w 313"/>
                  <a:gd name="T19" fmla="*/ 94 h 94"/>
                  <a:gd name="T20" fmla="*/ 313 w 313"/>
                  <a:gd name="T21" fmla="*/ 64 h 94"/>
                  <a:gd name="T22" fmla="*/ 187 w 313"/>
                  <a:gd name="T23" fmla="*/ 64 h 94"/>
                  <a:gd name="T24" fmla="*/ 187 w 313"/>
                  <a:gd name="T25" fmla="*/ 3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3"/>
                  <a:gd name="T40" fmla="*/ 0 h 94"/>
                  <a:gd name="T41" fmla="*/ 313 w 313"/>
                  <a:gd name="T42" fmla="*/ 94 h 9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3" h="94">
                    <a:moveTo>
                      <a:pt x="187" y="30"/>
                    </a:moveTo>
                    <a:lnTo>
                      <a:pt x="274" y="30"/>
                    </a:lnTo>
                    <a:lnTo>
                      <a:pt x="274" y="0"/>
                    </a:lnTo>
                    <a:lnTo>
                      <a:pt x="38" y="0"/>
                    </a:lnTo>
                    <a:lnTo>
                      <a:pt x="38" y="30"/>
                    </a:lnTo>
                    <a:lnTo>
                      <a:pt x="125" y="30"/>
                    </a:lnTo>
                    <a:lnTo>
                      <a:pt x="125" y="64"/>
                    </a:lnTo>
                    <a:lnTo>
                      <a:pt x="0" y="64"/>
                    </a:lnTo>
                    <a:lnTo>
                      <a:pt x="0" y="94"/>
                    </a:lnTo>
                    <a:lnTo>
                      <a:pt x="313" y="94"/>
                    </a:lnTo>
                    <a:lnTo>
                      <a:pt x="313" y="64"/>
                    </a:lnTo>
                    <a:lnTo>
                      <a:pt x="187" y="64"/>
                    </a:lnTo>
                    <a:lnTo>
                      <a:pt x="187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" name="Freeform 50"/>
              <p:cNvSpPr>
                <a:spLocks/>
              </p:cNvSpPr>
              <p:nvPr/>
            </p:nvSpPr>
            <p:spPr bwMode="auto">
              <a:xfrm>
                <a:off x="2501" y="337"/>
                <a:ext cx="313" cy="73"/>
              </a:xfrm>
              <a:custGeom>
                <a:avLst/>
                <a:gdLst>
                  <a:gd name="T0" fmla="*/ 187 w 313"/>
                  <a:gd name="T1" fmla="*/ 17 h 73"/>
                  <a:gd name="T2" fmla="*/ 187 w 313"/>
                  <a:gd name="T3" fmla="*/ 0 h 73"/>
                  <a:gd name="T4" fmla="*/ 125 w 313"/>
                  <a:gd name="T5" fmla="*/ 0 h 73"/>
                  <a:gd name="T6" fmla="*/ 125 w 313"/>
                  <a:gd name="T7" fmla="*/ 17 h 73"/>
                  <a:gd name="T8" fmla="*/ 0 w 313"/>
                  <a:gd name="T9" fmla="*/ 17 h 73"/>
                  <a:gd name="T10" fmla="*/ 0 w 313"/>
                  <a:gd name="T11" fmla="*/ 73 h 73"/>
                  <a:gd name="T12" fmla="*/ 56 w 313"/>
                  <a:gd name="T13" fmla="*/ 73 h 73"/>
                  <a:gd name="T14" fmla="*/ 56 w 313"/>
                  <a:gd name="T15" fmla="*/ 47 h 73"/>
                  <a:gd name="T16" fmla="*/ 257 w 313"/>
                  <a:gd name="T17" fmla="*/ 47 h 73"/>
                  <a:gd name="T18" fmla="*/ 257 w 313"/>
                  <a:gd name="T19" fmla="*/ 73 h 73"/>
                  <a:gd name="T20" fmla="*/ 313 w 313"/>
                  <a:gd name="T21" fmla="*/ 73 h 73"/>
                  <a:gd name="T22" fmla="*/ 313 w 313"/>
                  <a:gd name="T23" fmla="*/ 17 h 73"/>
                  <a:gd name="T24" fmla="*/ 187 w 313"/>
                  <a:gd name="T25" fmla="*/ 17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3"/>
                  <a:gd name="T40" fmla="*/ 0 h 73"/>
                  <a:gd name="T41" fmla="*/ 313 w 313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3" h="73">
                    <a:moveTo>
                      <a:pt x="187" y="17"/>
                    </a:moveTo>
                    <a:lnTo>
                      <a:pt x="187" y="0"/>
                    </a:lnTo>
                    <a:lnTo>
                      <a:pt x="125" y="0"/>
                    </a:lnTo>
                    <a:lnTo>
                      <a:pt x="125" y="17"/>
                    </a:lnTo>
                    <a:lnTo>
                      <a:pt x="0" y="17"/>
                    </a:lnTo>
                    <a:lnTo>
                      <a:pt x="0" y="73"/>
                    </a:lnTo>
                    <a:lnTo>
                      <a:pt x="56" y="73"/>
                    </a:lnTo>
                    <a:lnTo>
                      <a:pt x="56" y="47"/>
                    </a:lnTo>
                    <a:lnTo>
                      <a:pt x="257" y="47"/>
                    </a:lnTo>
                    <a:lnTo>
                      <a:pt x="257" y="73"/>
                    </a:lnTo>
                    <a:lnTo>
                      <a:pt x="313" y="73"/>
                    </a:lnTo>
                    <a:lnTo>
                      <a:pt x="313" y="17"/>
                    </a:lnTo>
                    <a:lnTo>
                      <a:pt x="187" y="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" name="Freeform 51"/>
              <p:cNvSpPr>
                <a:spLocks noEditPoints="1"/>
              </p:cNvSpPr>
              <p:nvPr/>
            </p:nvSpPr>
            <p:spPr bwMode="auto">
              <a:xfrm>
                <a:off x="2990" y="337"/>
                <a:ext cx="193" cy="238"/>
              </a:xfrm>
              <a:custGeom>
                <a:avLst/>
                <a:gdLst>
                  <a:gd name="T0" fmla="*/ 0 w 193"/>
                  <a:gd name="T1" fmla="*/ 0 h 238"/>
                  <a:gd name="T2" fmla="*/ 0 w 193"/>
                  <a:gd name="T3" fmla="*/ 238 h 238"/>
                  <a:gd name="T4" fmla="*/ 44 w 193"/>
                  <a:gd name="T5" fmla="*/ 238 h 238"/>
                  <a:gd name="T6" fmla="*/ 44 w 193"/>
                  <a:gd name="T7" fmla="*/ 127 h 238"/>
                  <a:gd name="T8" fmla="*/ 149 w 193"/>
                  <a:gd name="T9" fmla="*/ 127 h 238"/>
                  <a:gd name="T10" fmla="*/ 149 w 193"/>
                  <a:gd name="T11" fmla="*/ 238 h 238"/>
                  <a:gd name="T12" fmla="*/ 193 w 193"/>
                  <a:gd name="T13" fmla="*/ 238 h 238"/>
                  <a:gd name="T14" fmla="*/ 193 w 193"/>
                  <a:gd name="T15" fmla="*/ 0 h 238"/>
                  <a:gd name="T16" fmla="*/ 0 w 193"/>
                  <a:gd name="T17" fmla="*/ 0 h 238"/>
                  <a:gd name="T18" fmla="*/ 44 w 193"/>
                  <a:gd name="T19" fmla="*/ 101 h 238"/>
                  <a:gd name="T20" fmla="*/ 44 w 193"/>
                  <a:gd name="T21" fmla="*/ 82 h 238"/>
                  <a:gd name="T22" fmla="*/ 74 w 193"/>
                  <a:gd name="T23" fmla="*/ 82 h 238"/>
                  <a:gd name="T24" fmla="*/ 74 w 193"/>
                  <a:gd name="T25" fmla="*/ 101 h 238"/>
                  <a:gd name="T26" fmla="*/ 44 w 193"/>
                  <a:gd name="T27" fmla="*/ 101 h 238"/>
                  <a:gd name="T28" fmla="*/ 119 w 193"/>
                  <a:gd name="T29" fmla="*/ 101 h 238"/>
                  <a:gd name="T30" fmla="*/ 119 w 193"/>
                  <a:gd name="T31" fmla="*/ 82 h 238"/>
                  <a:gd name="T32" fmla="*/ 149 w 193"/>
                  <a:gd name="T33" fmla="*/ 82 h 238"/>
                  <a:gd name="T34" fmla="*/ 149 w 193"/>
                  <a:gd name="T35" fmla="*/ 101 h 238"/>
                  <a:gd name="T36" fmla="*/ 119 w 193"/>
                  <a:gd name="T37" fmla="*/ 101 h 238"/>
                  <a:gd name="T38" fmla="*/ 149 w 193"/>
                  <a:gd name="T39" fmla="*/ 55 h 238"/>
                  <a:gd name="T40" fmla="*/ 119 w 193"/>
                  <a:gd name="T41" fmla="*/ 55 h 238"/>
                  <a:gd name="T42" fmla="*/ 119 w 193"/>
                  <a:gd name="T43" fmla="*/ 39 h 238"/>
                  <a:gd name="T44" fmla="*/ 74 w 193"/>
                  <a:gd name="T45" fmla="*/ 39 h 238"/>
                  <a:gd name="T46" fmla="*/ 74 w 193"/>
                  <a:gd name="T47" fmla="*/ 55 h 238"/>
                  <a:gd name="T48" fmla="*/ 44 w 193"/>
                  <a:gd name="T49" fmla="*/ 55 h 238"/>
                  <a:gd name="T50" fmla="*/ 44 w 193"/>
                  <a:gd name="T51" fmla="*/ 30 h 238"/>
                  <a:gd name="T52" fmla="*/ 149 w 193"/>
                  <a:gd name="T53" fmla="*/ 30 h 238"/>
                  <a:gd name="T54" fmla="*/ 149 w 193"/>
                  <a:gd name="T55" fmla="*/ 55 h 23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93"/>
                  <a:gd name="T85" fmla="*/ 0 h 238"/>
                  <a:gd name="T86" fmla="*/ 193 w 193"/>
                  <a:gd name="T87" fmla="*/ 238 h 23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93" h="238">
                    <a:moveTo>
                      <a:pt x="0" y="0"/>
                    </a:moveTo>
                    <a:lnTo>
                      <a:pt x="0" y="238"/>
                    </a:lnTo>
                    <a:lnTo>
                      <a:pt x="44" y="238"/>
                    </a:lnTo>
                    <a:lnTo>
                      <a:pt x="44" y="127"/>
                    </a:lnTo>
                    <a:lnTo>
                      <a:pt x="149" y="127"/>
                    </a:lnTo>
                    <a:lnTo>
                      <a:pt x="149" y="238"/>
                    </a:lnTo>
                    <a:lnTo>
                      <a:pt x="193" y="238"/>
                    </a:lnTo>
                    <a:lnTo>
                      <a:pt x="193" y="0"/>
                    </a:lnTo>
                    <a:lnTo>
                      <a:pt x="0" y="0"/>
                    </a:lnTo>
                    <a:close/>
                    <a:moveTo>
                      <a:pt x="44" y="101"/>
                    </a:moveTo>
                    <a:lnTo>
                      <a:pt x="44" y="82"/>
                    </a:lnTo>
                    <a:lnTo>
                      <a:pt x="74" y="82"/>
                    </a:lnTo>
                    <a:lnTo>
                      <a:pt x="74" y="101"/>
                    </a:lnTo>
                    <a:lnTo>
                      <a:pt x="44" y="101"/>
                    </a:lnTo>
                    <a:close/>
                    <a:moveTo>
                      <a:pt x="119" y="101"/>
                    </a:moveTo>
                    <a:lnTo>
                      <a:pt x="119" y="82"/>
                    </a:lnTo>
                    <a:lnTo>
                      <a:pt x="149" y="82"/>
                    </a:lnTo>
                    <a:lnTo>
                      <a:pt x="149" y="101"/>
                    </a:lnTo>
                    <a:lnTo>
                      <a:pt x="119" y="101"/>
                    </a:lnTo>
                    <a:close/>
                    <a:moveTo>
                      <a:pt x="149" y="55"/>
                    </a:moveTo>
                    <a:lnTo>
                      <a:pt x="119" y="55"/>
                    </a:lnTo>
                    <a:lnTo>
                      <a:pt x="119" y="39"/>
                    </a:lnTo>
                    <a:lnTo>
                      <a:pt x="74" y="39"/>
                    </a:lnTo>
                    <a:lnTo>
                      <a:pt x="74" y="55"/>
                    </a:lnTo>
                    <a:lnTo>
                      <a:pt x="44" y="55"/>
                    </a:lnTo>
                    <a:lnTo>
                      <a:pt x="44" y="30"/>
                    </a:lnTo>
                    <a:lnTo>
                      <a:pt x="149" y="30"/>
                    </a:lnTo>
                    <a:lnTo>
                      <a:pt x="149" y="5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" name="Freeform 52"/>
              <p:cNvSpPr>
                <a:spLocks/>
              </p:cNvSpPr>
              <p:nvPr/>
            </p:nvSpPr>
            <p:spPr bwMode="auto">
              <a:xfrm>
                <a:off x="3598" y="330"/>
                <a:ext cx="319" cy="245"/>
              </a:xfrm>
              <a:custGeom>
                <a:avLst/>
                <a:gdLst>
                  <a:gd name="T0" fmla="*/ 317 w 319"/>
                  <a:gd name="T1" fmla="*/ 76 h 245"/>
                  <a:gd name="T2" fmla="*/ 317 w 319"/>
                  <a:gd name="T3" fmla="*/ 47 h 245"/>
                  <a:gd name="T4" fmla="*/ 254 w 319"/>
                  <a:gd name="T5" fmla="*/ 47 h 245"/>
                  <a:gd name="T6" fmla="*/ 238 w 319"/>
                  <a:gd name="T7" fmla="*/ 0 h 245"/>
                  <a:gd name="T8" fmla="*/ 181 w 319"/>
                  <a:gd name="T9" fmla="*/ 0 h 245"/>
                  <a:gd name="T10" fmla="*/ 196 w 319"/>
                  <a:gd name="T11" fmla="*/ 47 h 245"/>
                  <a:gd name="T12" fmla="*/ 0 w 319"/>
                  <a:gd name="T13" fmla="*/ 47 h 245"/>
                  <a:gd name="T14" fmla="*/ 0 w 319"/>
                  <a:gd name="T15" fmla="*/ 76 h 245"/>
                  <a:gd name="T16" fmla="*/ 206 w 319"/>
                  <a:gd name="T17" fmla="*/ 76 h 245"/>
                  <a:gd name="T18" fmla="*/ 262 w 319"/>
                  <a:gd name="T19" fmla="*/ 245 h 245"/>
                  <a:gd name="T20" fmla="*/ 319 w 319"/>
                  <a:gd name="T21" fmla="*/ 245 h 245"/>
                  <a:gd name="T22" fmla="*/ 263 w 319"/>
                  <a:gd name="T23" fmla="*/ 76 h 245"/>
                  <a:gd name="T24" fmla="*/ 317 w 319"/>
                  <a:gd name="T25" fmla="*/ 76 h 2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9"/>
                  <a:gd name="T40" fmla="*/ 0 h 245"/>
                  <a:gd name="T41" fmla="*/ 319 w 319"/>
                  <a:gd name="T42" fmla="*/ 245 h 2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9" h="245">
                    <a:moveTo>
                      <a:pt x="317" y="76"/>
                    </a:moveTo>
                    <a:lnTo>
                      <a:pt x="317" y="47"/>
                    </a:lnTo>
                    <a:lnTo>
                      <a:pt x="254" y="47"/>
                    </a:lnTo>
                    <a:lnTo>
                      <a:pt x="238" y="0"/>
                    </a:lnTo>
                    <a:lnTo>
                      <a:pt x="181" y="0"/>
                    </a:lnTo>
                    <a:lnTo>
                      <a:pt x="196" y="47"/>
                    </a:lnTo>
                    <a:lnTo>
                      <a:pt x="0" y="47"/>
                    </a:lnTo>
                    <a:lnTo>
                      <a:pt x="0" y="76"/>
                    </a:lnTo>
                    <a:lnTo>
                      <a:pt x="206" y="76"/>
                    </a:lnTo>
                    <a:lnTo>
                      <a:pt x="262" y="245"/>
                    </a:lnTo>
                    <a:lnTo>
                      <a:pt x="319" y="245"/>
                    </a:lnTo>
                    <a:lnTo>
                      <a:pt x="263" y="76"/>
                    </a:lnTo>
                    <a:lnTo>
                      <a:pt x="317" y="7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" name="Freeform 53"/>
              <p:cNvSpPr>
                <a:spLocks/>
              </p:cNvSpPr>
              <p:nvPr/>
            </p:nvSpPr>
            <p:spPr bwMode="auto">
              <a:xfrm>
                <a:off x="4480" y="337"/>
                <a:ext cx="168" cy="238"/>
              </a:xfrm>
              <a:custGeom>
                <a:avLst/>
                <a:gdLst>
                  <a:gd name="T0" fmla="*/ 110 w 168"/>
                  <a:gd name="T1" fmla="*/ 208 h 238"/>
                  <a:gd name="T2" fmla="*/ 110 w 168"/>
                  <a:gd name="T3" fmla="*/ 88 h 238"/>
                  <a:gd name="T4" fmla="*/ 161 w 168"/>
                  <a:gd name="T5" fmla="*/ 88 h 238"/>
                  <a:gd name="T6" fmla="*/ 161 w 168"/>
                  <a:gd name="T7" fmla="*/ 58 h 238"/>
                  <a:gd name="T8" fmla="*/ 110 w 168"/>
                  <a:gd name="T9" fmla="*/ 58 h 238"/>
                  <a:gd name="T10" fmla="*/ 110 w 168"/>
                  <a:gd name="T11" fmla="*/ 0 h 238"/>
                  <a:gd name="T12" fmla="*/ 57 w 168"/>
                  <a:gd name="T13" fmla="*/ 0 h 238"/>
                  <a:gd name="T14" fmla="*/ 57 w 168"/>
                  <a:gd name="T15" fmla="*/ 58 h 238"/>
                  <a:gd name="T16" fmla="*/ 6 w 168"/>
                  <a:gd name="T17" fmla="*/ 58 h 238"/>
                  <a:gd name="T18" fmla="*/ 6 w 168"/>
                  <a:gd name="T19" fmla="*/ 88 h 238"/>
                  <a:gd name="T20" fmla="*/ 57 w 168"/>
                  <a:gd name="T21" fmla="*/ 88 h 238"/>
                  <a:gd name="T22" fmla="*/ 57 w 168"/>
                  <a:gd name="T23" fmla="*/ 208 h 238"/>
                  <a:gd name="T24" fmla="*/ 0 w 168"/>
                  <a:gd name="T25" fmla="*/ 208 h 238"/>
                  <a:gd name="T26" fmla="*/ 0 w 168"/>
                  <a:gd name="T27" fmla="*/ 238 h 238"/>
                  <a:gd name="T28" fmla="*/ 168 w 168"/>
                  <a:gd name="T29" fmla="*/ 238 h 238"/>
                  <a:gd name="T30" fmla="*/ 168 w 168"/>
                  <a:gd name="T31" fmla="*/ 208 h 238"/>
                  <a:gd name="T32" fmla="*/ 110 w 168"/>
                  <a:gd name="T33" fmla="*/ 208 h 2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8"/>
                  <a:gd name="T52" fmla="*/ 0 h 238"/>
                  <a:gd name="T53" fmla="*/ 168 w 168"/>
                  <a:gd name="T54" fmla="*/ 238 h 2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8" h="238">
                    <a:moveTo>
                      <a:pt x="110" y="208"/>
                    </a:moveTo>
                    <a:lnTo>
                      <a:pt x="110" y="88"/>
                    </a:lnTo>
                    <a:lnTo>
                      <a:pt x="161" y="88"/>
                    </a:lnTo>
                    <a:lnTo>
                      <a:pt x="161" y="58"/>
                    </a:lnTo>
                    <a:lnTo>
                      <a:pt x="110" y="58"/>
                    </a:lnTo>
                    <a:lnTo>
                      <a:pt x="110" y="0"/>
                    </a:lnTo>
                    <a:lnTo>
                      <a:pt x="57" y="0"/>
                    </a:lnTo>
                    <a:lnTo>
                      <a:pt x="57" y="58"/>
                    </a:lnTo>
                    <a:lnTo>
                      <a:pt x="6" y="58"/>
                    </a:lnTo>
                    <a:lnTo>
                      <a:pt x="6" y="88"/>
                    </a:lnTo>
                    <a:lnTo>
                      <a:pt x="57" y="88"/>
                    </a:lnTo>
                    <a:lnTo>
                      <a:pt x="57" y="208"/>
                    </a:lnTo>
                    <a:lnTo>
                      <a:pt x="0" y="208"/>
                    </a:lnTo>
                    <a:lnTo>
                      <a:pt x="0" y="238"/>
                    </a:lnTo>
                    <a:lnTo>
                      <a:pt x="168" y="238"/>
                    </a:lnTo>
                    <a:lnTo>
                      <a:pt x="168" y="208"/>
                    </a:lnTo>
                    <a:lnTo>
                      <a:pt x="110" y="20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" name="Freeform 54"/>
              <p:cNvSpPr>
                <a:spLocks/>
              </p:cNvSpPr>
              <p:nvPr/>
            </p:nvSpPr>
            <p:spPr bwMode="auto">
              <a:xfrm>
                <a:off x="3959" y="331"/>
                <a:ext cx="315" cy="89"/>
              </a:xfrm>
              <a:custGeom>
                <a:avLst/>
                <a:gdLst>
                  <a:gd name="T0" fmla="*/ 0 w 315"/>
                  <a:gd name="T1" fmla="*/ 47 h 89"/>
                  <a:gd name="T2" fmla="*/ 0 w 315"/>
                  <a:gd name="T3" fmla="*/ 89 h 89"/>
                  <a:gd name="T4" fmla="*/ 157 w 315"/>
                  <a:gd name="T5" fmla="*/ 42 h 89"/>
                  <a:gd name="T6" fmla="*/ 315 w 315"/>
                  <a:gd name="T7" fmla="*/ 89 h 89"/>
                  <a:gd name="T8" fmla="*/ 315 w 315"/>
                  <a:gd name="T9" fmla="*/ 47 h 89"/>
                  <a:gd name="T10" fmla="*/ 157 w 315"/>
                  <a:gd name="T11" fmla="*/ 0 h 89"/>
                  <a:gd name="T12" fmla="*/ 0 w 315"/>
                  <a:gd name="T13" fmla="*/ 47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15"/>
                  <a:gd name="T22" fmla="*/ 0 h 89"/>
                  <a:gd name="T23" fmla="*/ 315 w 315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15" h="89">
                    <a:moveTo>
                      <a:pt x="0" y="47"/>
                    </a:moveTo>
                    <a:lnTo>
                      <a:pt x="0" y="89"/>
                    </a:lnTo>
                    <a:lnTo>
                      <a:pt x="157" y="42"/>
                    </a:lnTo>
                    <a:lnTo>
                      <a:pt x="315" y="89"/>
                    </a:lnTo>
                    <a:lnTo>
                      <a:pt x="315" y="47"/>
                    </a:lnTo>
                    <a:lnTo>
                      <a:pt x="157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" name="Rectangle 55"/>
              <p:cNvSpPr>
                <a:spLocks noChangeArrowheads="1"/>
              </p:cNvSpPr>
              <p:nvPr/>
            </p:nvSpPr>
            <p:spPr bwMode="auto">
              <a:xfrm>
                <a:off x="3868" y="336"/>
                <a:ext cx="47" cy="29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" name="Freeform 56"/>
              <p:cNvSpPr>
                <a:spLocks/>
              </p:cNvSpPr>
              <p:nvPr/>
            </p:nvSpPr>
            <p:spPr bwMode="auto">
              <a:xfrm>
                <a:off x="3366" y="337"/>
                <a:ext cx="195" cy="238"/>
              </a:xfrm>
              <a:custGeom>
                <a:avLst/>
                <a:gdLst>
                  <a:gd name="T0" fmla="*/ 186 w 195"/>
                  <a:gd name="T1" fmla="*/ 130 h 238"/>
                  <a:gd name="T2" fmla="*/ 186 w 195"/>
                  <a:gd name="T3" fmla="*/ 101 h 238"/>
                  <a:gd name="T4" fmla="*/ 120 w 195"/>
                  <a:gd name="T5" fmla="*/ 101 h 238"/>
                  <a:gd name="T6" fmla="*/ 120 w 195"/>
                  <a:gd name="T7" fmla="*/ 70 h 238"/>
                  <a:gd name="T8" fmla="*/ 179 w 195"/>
                  <a:gd name="T9" fmla="*/ 70 h 238"/>
                  <a:gd name="T10" fmla="*/ 179 w 195"/>
                  <a:gd name="T11" fmla="*/ 40 h 238"/>
                  <a:gd name="T12" fmla="*/ 120 w 195"/>
                  <a:gd name="T13" fmla="*/ 40 h 238"/>
                  <a:gd name="T14" fmla="*/ 120 w 195"/>
                  <a:gd name="T15" fmla="*/ 0 h 238"/>
                  <a:gd name="T16" fmla="*/ 75 w 195"/>
                  <a:gd name="T17" fmla="*/ 0 h 238"/>
                  <a:gd name="T18" fmla="*/ 75 w 195"/>
                  <a:gd name="T19" fmla="*/ 40 h 238"/>
                  <a:gd name="T20" fmla="*/ 60 w 195"/>
                  <a:gd name="T21" fmla="*/ 40 h 238"/>
                  <a:gd name="T22" fmla="*/ 66 w 195"/>
                  <a:gd name="T23" fmla="*/ 19 h 238"/>
                  <a:gd name="T24" fmla="*/ 19 w 195"/>
                  <a:gd name="T25" fmla="*/ 19 h 238"/>
                  <a:gd name="T26" fmla="*/ 5 w 195"/>
                  <a:gd name="T27" fmla="*/ 70 h 238"/>
                  <a:gd name="T28" fmla="*/ 75 w 195"/>
                  <a:gd name="T29" fmla="*/ 70 h 238"/>
                  <a:gd name="T30" fmla="*/ 75 w 195"/>
                  <a:gd name="T31" fmla="*/ 101 h 238"/>
                  <a:gd name="T32" fmla="*/ 9 w 195"/>
                  <a:gd name="T33" fmla="*/ 101 h 238"/>
                  <a:gd name="T34" fmla="*/ 9 w 195"/>
                  <a:gd name="T35" fmla="*/ 130 h 238"/>
                  <a:gd name="T36" fmla="*/ 37 w 195"/>
                  <a:gd name="T37" fmla="*/ 130 h 238"/>
                  <a:gd name="T38" fmla="*/ 0 w 195"/>
                  <a:gd name="T39" fmla="*/ 238 h 238"/>
                  <a:gd name="T40" fmla="*/ 50 w 195"/>
                  <a:gd name="T41" fmla="*/ 238 h 238"/>
                  <a:gd name="T42" fmla="*/ 75 w 195"/>
                  <a:gd name="T43" fmla="*/ 164 h 238"/>
                  <a:gd name="T44" fmla="*/ 75 w 195"/>
                  <a:gd name="T45" fmla="*/ 238 h 238"/>
                  <a:gd name="T46" fmla="*/ 120 w 195"/>
                  <a:gd name="T47" fmla="*/ 238 h 238"/>
                  <a:gd name="T48" fmla="*/ 120 w 195"/>
                  <a:gd name="T49" fmla="*/ 164 h 238"/>
                  <a:gd name="T50" fmla="*/ 146 w 195"/>
                  <a:gd name="T51" fmla="*/ 238 h 238"/>
                  <a:gd name="T52" fmla="*/ 195 w 195"/>
                  <a:gd name="T53" fmla="*/ 238 h 238"/>
                  <a:gd name="T54" fmla="*/ 159 w 195"/>
                  <a:gd name="T55" fmla="*/ 130 h 238"/>
                  <a:gd name="T56" fmla="*/ 186 w 195"/>
                  <a:gd name="T57" fmla="*/ 130 h 23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95"/>
                  <a:gd name="T88" fmla="*/ 0 h 238"/>
                  <a:gd name="T89" fmla="*/ 195 w 195"/>
                  <a:gd name="T90" fmla="*/ 238 h 23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95" h="238">
                    <a:moveTo>
                      <a:pt x="186" y="130"/>
                    </a:moveTo>
                    <a:lnTo>
                      <a:pt x="186" y="101"/>
                    </a:lnTo>
                    <a:lnTo>
                      <a:pt x="120" y="101"/>
                    </a:lnTo>
                    <a:lnTo>
                      <a:pt x="120" y="70"/>
                    </a:lnTo>
                    <a:lnTo>
                      <a:pt x="179" y="70"/>
                    </a:lnTo>
                    <a:lnTo>
                      <a:pt x="179" y="40"/>
                    </a:lnTo>
                    <a:lnTo>
                      <a:pt x="120" y="40"/>
                    </a:lnTo>
                    <a:lnTo>
                      <a:pt x="120" y="0"/>
                    </a:lnTo>
                    <a:lnTo>
                      <a:pt x="75" y="0"/>
                    </a:lnTo>
                    <a:lnTo>
                      <a:pt x="75" y="40"/>
                    </a:lnTo>
                    <a:lnTo>
                      <a:pt x="60" y="40"/>
                    </a:lnTo>
                    <a:lnTo>
                      <a:pt x="66" y="19"/>
                    </a:lnTo>
                    <a:lnTo>
                      <a:pt x="19" y="19"/>
                    </a:lnTo>
                    <a:lnTo>
                      <a:pt x="5" y="70"/>
                    </a:lnTo>
                    <a:lnTo>
                      <a:pt x="75" y="70"/>
                    </a:lnTo>
                    <a:lnTo>
                      <a:pt x="75" y="101"/>
                    </a:lnTo>
                    <a:lnTo>
                      <a:pt x="9" y="101"/>
                    </a:lnTo>
                    <a:lnTo>
                      <a:pt x="9" y="130"/>
                    </a:lnTo>
                    <a:lnTo>
                      <a:pt x="37" y="130"/>
                    </a:lnTo>
                    <a:lnTo>
                      <a:pt x="0" y="238"/>
                    </a:lnTo>
                    <a:lnTo>
                      <a:pt x="50" y="238"/>
                    </a:lnTo>
                    <a:lnTo>
                      <a:pt x="75" y="164"/>
                    </a:lnTo>
                    <a:lnTo>
                      <a:pt x="75" y="238"/>
                    </a:lnTo>
                    <a:lnTo>
                      <a:pt x="120" y="238"/>
                    </a:lnTo>
                    <a:lnTo>
                      <a:pt x="120" y="164"/>
                    </a:lnTo>
                    <a:lnTo>
                      <a:pt x="146" y="238"/>
                    </a:lnTo>
                    <a:lnTo>
                      <a:pt x="195" y="238"/>
                    </a:lnTo>
                    <a:lnTo>
                      <a:pt x="159" y="130"/>
                    </a:lnTo>
                    <a:lnTo>
                      <a:pt x="186" y="1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" name="Rectangle 57"/>
              <p:cNvSpPr>
                <a:spLocks noChangeArrowheads="1"/>
              </p:cNvSpPr>
              <p:nvPr/>
            </p:nvSpPr>
            <p:spPr bwMode="auto">
              <a:xfrm>
                <a:off x="2874" y="395"/>
                <a:ext cx="100" cy="25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" name="Rectangle 58"/>
              <p:cNvSpPr>
                <a:spLocks noChangeArrowheads="1"/>
              </p:cNvSpPr>
              <p:nvPr/>
            </p:nvSpPr>
            <p:spPr bwMode="auto">
              <a:xfrm>
                <a:off x="2874" y="438"/>
                <a:ext cx="100" cy="25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" name="Freeform 59"/>
              <p:cNvSpPr>
                <a:spLocks/>
              </p:cNvSpPr>
              <p:nvPr/>
            </p:nvSpPr>
            <p:spPr bwMode="auto">
              <a:xfrm>
                <a:off x="2507" y="402"/>
                <a:ext cx="133" cy="75"/>
              </a:xfrm>
              <a:custGeom>
                <a:avLst/>
                <a:gdLst>
                  <a:gd name="T0" fmla="*/ 133 w 133"/>
                  <a:gd name="T1" fmla="*/ 0 h 75"/>
                  <a:gd name="T2" fmla="*/ 0 w 133"/>
                  <a:gd name="T3" fmla="*/ 36 h 75"/>
                  <a:gd name="T4" fmla="*/ 0 w 133"/>
                  <a:gd name="T5" fmla="*/ 75 h 75"/>
                  <a:gd name="T6" fmla="*/ 133 w 133"/>
                  <a:gd name="T7" fmla="*/ 39 h 75"/>
                  <a:gd name="T8" fmla="*/ 133 w 133"/>
                  <a:gd name="T9" fmla="*/ 0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75"/>
                  <a:gd name="T17" fmla="*/ 133 w 133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75">
                    <a:moveTo>
                      <a:pt x="133" y="0"/>
                    </a:moveTo>
                    <a:lnTo>
                      <a:pt x="0" y="36"/>
                    </a:lnTo>
                    <a:lnTo>
                      <a:pt x="0" y="75"/>
                    </a:lnTo>
                    <a:lnTo>
                      <a:pt x="133" y="39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" name="Freeform 60"/>
              <p:cNvSpPr>
                <a:spLocks/>
              </p:cNvSpPr>
              <p:nvPr/>
            </p:nvSpPr>
            <p:spPr bwMode="auto">
              <a:xfrm>
                <a:off x="2674" y="402"/>
                <a:ext cx="133" cy="75"/>
              </a:xfrm>
              <a:custGeom>
                <a:avLst/>
                <a:gdLst>
                  <a:gd name="T0" fmla="*/ 133 w 133"/>
                  <a:gd name="T1" fmla="*/ 36 h 75"/>
                  <a:gd name="T2" fmla="*/ 0 w 133"/>
                  <a:gd name="T3" fmla="*/ 0 h 75"/>
                  <a:gd name="T4" fmla="*/ 0 w 133"/>
                  <a:gd name="T5" fmla="*/ 39 h 75"/>
                  <a:gd name="T6" fmla="*/ 133 w 133"/>
                  <a:gd name="T7" fmla="*/ 75 h 75"/>
                  <a:gd name="T8" fmla="*/ 133 w 133"/>
                  <a:gd name="T9" fmla="*/ 36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75"/>
                  <a:gd name="T17" fmla="*/ 133 w 133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75">
                    <a:moveTo>
                      <a:pt x="133" y="36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133" y="75"/>
                    </a:lnTo>
                    <a:lnTo>
                      <a:pt x="133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" name="Freeform 61"/>
              <p:cNvSpPr>
                <a:spLocks noEditPoints="1"/>
              </p:cNvSpPr>
              <p:nvPr/>
            </p:nvSpPr>
            <p:spPr bwMode="auto">
              <a:xfrm>
                <a:off x="2869" y="481"/>
                <a:ext cx="109" cy="94"/>
              </a:xfrm>
              <a:custGeom>
                <a:avLst/>
                <a:gdLst>
                  <a:gd name="T0" fmla="*/ 0 w 109"/>
                  <a:gd name="T1" fmla="*/ 94 h 94"/>
                  <a:gd name="T2" fmla="*/ 109 w 109"/>
                  <a:gd name="T3" fmla="*/ 94 h 94"/>
                  <a:gd name="T4" fmla="*/ 109 w 109"/>
                  <a:gd name="T5" fmla="*/ 0 h 94"/>
                  <a:gd name="T6" fmla="*/ 0 w 109"/>
                  <a:gd name="T7" fmla="*/ 0 h 94"/>
                  <a:gd name="T8" fmla="*/ 0 w 109"/>
                  <a:gd name="T9" fmla="*/ 94 h 94"/>
                  <a:gd name="T10" fmla="*/ 43 w 109"/>
                  <a:gd name="T11" fmla="*/ 30 h 94"/>
                  <a:gd name="T12" fmla="*/ 66 w 109"/>
                  <a:gd name="T13" fmla="*/ 30 h 94"/>
                  <a:gd name="T14" fmla="*/ 66 w 109"/>
                  <a:gd name="T15" fmla="*/ 64 h 94"/>
                  <a:gd name="T16" fmla="*/ 43 w 109"/>
                  <a:gd name="T17" fmla="*/ 64 h 94"/>
                  <a:gd name="T18" fmla="*/ 43 w 109"/>
                  <a:gd name="T19" fmla="*/ 30 h 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9"/>
                  <a:gd name="T31" fmla="*/ 0 h 94"/>
                  <a:gd name="T32" fmla="*/ 109 w 109"/>
                  <a:gd name="T33" fmla="*/ 94 h 9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9" h="94">
                    <a:moveTo>
                      <a:pt x="0" y="94"/>
                    </a:moveTo>
                    <a:lnTo>
                      <a:pt x="109" y="94"/>
                    </a:lnTo>
                    <a:lnTo>
                      <a:pt x="109" y="0"/>
                    </a:lnTo>
                    <a:lnTo>
                      <a:pt x="0" y="0"/>
                    </a:lnTo>
                    <a:lnTo>
                      <a:pt x="0" y="94"/>
                    </a:lnTo>
                    <a:close/>
                    <a:moveTo>
                      <a:pt x="43" y="30"/>
                    </a:moveTo>
                    <a:lnTo>
                      <a:pt x="66" y="30"/>
                    </a:lnTo>
                    <a:lnTo>
                      <a:pt x="66" y="64"/>
                    </a:lnTo>
                    <a:lnTo>
                      <a:pt x="43" y="64"/>
                    </a:lnTo>
                    <a:lnTo>
                      <a:pt x="43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" name="Freeform 62"/>
              <p:cNvSpPr>
                <a:spLocks/>
              </p:cNvSpPr>
              <p:nvPr/>
            </p:nvSpPr>
            <p:spPr bwMode="auto">
              <a:xfrm>
                <a:off x="3600" y="438"/>
                <a:ext cx="207" cy="134"/>
              </a:xfrm>
              <a:custGeom>
                <a:avLst/>
                <a:gdLst>
                  <a:gd name="T0" fmla="*/ 129 w 207"/>
                  <a:gd name="T1" fmla="*/ 29 h 134"/>
                  <a:gd name="T2" fmla="*/ 191 w 207"/>
                  <a:gd name="T3" fmla="*/ 29 h 134"/>
                  <a:gd name="T4" fmla="*/ 191 w 207"/>
                  <a:gd name="T5" fmla="*/ 0 h 134"/>
                  <a:gd name="T6" fmla="*/ 14 w 207"/>
                  <a:gd name="T7" fmla="*/ 0 h 134"/>
                  <a:gd name="T8" fmla="*/ 14 w 207"/>
                  <a:gd name="T9" fmla="*/ 29 h 134"/>
                  <a:gd name="T10" fmla="*/ 72 w 207"/>
                  <a:gd name="T11" fmla="*/ 29 h 134"/>
                  <a:gd name="T12" fmla="*/ 72 w 207"/>
                  <a:gd name="T13" fmla="*/ 97 h 134"/>
                  <a:gd name="T14" fmla="*/ 0 w 207"/>
                  <a:gd name="T15" fmla="*/ 104 h 134"/>
                  <a:gd name="T16" fmla="*/ 0 w 207"/>
                  <a:gd name="T17" fmla="*/ 134 h 134"/>
                  <a:gd name="T18" fmla="*/ 207 w 207"/>
                  <a:gd name="T19" fmla="*/ 112 h 134"/>
                  <a:gd name="T20" fmla="*/ 207 w 207"/>
                  <a:gd name="T21" fmla="*/ 82 h 134"/>
                  <a:gd name="T22" fmla="*/ 129 w 207"/>
                  <a:gd name="T23" fmla="*/ 90 h 134"/>
                  <a:gd name="T24" fmla="*/ 129 w 207"/>
                  <a:gd name="T25" fmla="*/ 29 h 1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7"/>
                  <a:gd name="T40" fmla="*/ 0 h 134"/>
                  <a:gd name="T41" fmla="*/ 207 w 207"/>
                  <a:gd name="T42" fmla="*/ 134 h 13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7" h="134">
                    <a:moveTo>
                      <a:pt x="129" y="29"/>
                    </a:moveTo>
                    <a:lnTo>
                      <a:pt x="191" y="29"/>
                    </a:lnTo>
                    <a:lnTo>
                      <a:pt x="191" y="0"/>
                    </a:lnTo>
                    <a:lnTo>
                      <a:pt x="14" y="0"/>
                    </a:lnTo>
                    <a:lnTo>
                      <a:pt x="14" y="29"/>
                    </a:lnTo>
                    <a:lnTo>
                      <a:pt x="72" y="29"/>
                    </a:lnTo>
                    <a:lnTo>
                      <a:pt x="72" y="97"/>
                    </a:lnTo>
                    <a:lnTo>
                      <a:pt x="0" y="104"/>
                    </a:lnTo>
                    <a:lnTo>
                      <a:pt x="0" y="134"/>
                    </a:lnTo>
                    <a:lnTo>
                      <a:pt x="207" y="112"/>
                    </a:lnTo>
                    <a:lnTo>
                      <a:pt x="207" y="82"/>
                    </a:lnTo>
                    <a:lnTo>
                      <a:pt x="129" y="90"/>
                    </a:lnTo>
                    <a:lnTo>
                      <a:pt x="129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" name="Freeform 63"/>
              <p:cNvSpPr>
                <a:spLocks noEditPoints="1"/>
              </p:cNvSpPr>
              <p:nvPr/>
            </p:nvSpPr>
            <p:spPr bwMode="auto">
              <a:xfrm>
                <a:off x="3045" y="481"/>
                <a:ext cx="83" cy="94"/>
              </a:xfrm>
              <a:custGeom>
                <a:avLst/>
                <a:gdLst>
                  <a:gd name="T0" fmla="*/ 0 w 83"/>
                  <a:gd name="T1" fmla="*/ 94 h 94"/>
                  <a:gd name="T2" fmla="*/ 83 w 83"/>
                  <a:gd name="T3" fmla="*/ 94 h 94"/>
                  <a:gd name="T4" fmla="*/ 83 w 83"/>
                  <a:gd name="T5" fmla="*/ 0 h 94"/>
                  <a:gd name="T6" fmla="*/ 0 w 83"/>
                  <a:gd name="T7" fmla="*/ 0 h 94"/>
                  <a:gd name="T8" fmla="*/ 0 w 83"/>
                  <a:gd name="T9" fmla="*/ 94 h 94"/>
                  <a:gd name="T10" fmla="*/ 33 w 83"/>
                  <a:gd name="T11" fmla="*/ 30 h 94"/>
                  <a:gd name="T12" fmla="*/ 49 w 83"/>
                  <a:gd name="T13" fmla="*/ 30 h 94"/>
                  <a:gd name="T14" fmla="*/ 49 w 83"/>
                  <a:gd name="T15" fmla="*/ 64 h 94"/>
                  <a:gd name="T16" fmla="*/ 33 w 83"/>
                  <a:gd name="T17" fmla="*/ 64 h 94"/>
                  <a:gd name="T18" fmla="*/ 33 w 83"/>
                  <a:gd name="T19" fmla="*/ 30 h 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3"/>
                  <a:gd name="T31" fmla="*/ 0 h 94"/>
                  <a:gd name="T32" fmla="*/ 83 w 83"/>
                  <a:gd name="T33" fmla="*/ 94 h 9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3" h="94">
                    <a:moveTo>
                      <a:pt x="0" y="94"/>
                    </a:moveTo>
                    <a:lnTo>
                      <a:pt x="83" y="94"/>
                    </a:lnTo>
                    <a:lnTo>
                      <a:pt x="83" y="0"/>
                    </a:lnTo>
                    <a:lnTo>
                      <a:pt x="0" y="0"/>
                    </a:lnTo>
                    <a:lnTo>
                      <a:pt x="0" y="94"/>
                    </a:lnTo>
                    <a:close/>
                    <a:moveTo>
                      <a:pt x="33" y="30"/>
                    </a:moveTo>
                    <a:lnTo>
                      <a:pt x="49" y="30"/>
                    </a:lnTo>
                    <a:lnTo>
                      <a:pt x="49" y="64"/>
                    </a:lnTo>
                    <a:lnTo>
                      <a:pt x="33" y="64"/>
                    </a:lnTo>
                    <a:lnTo>
                      <a:pt x="33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" name="Rectangle 64"/>
              <p:cNvSpPr>
                <a:spLocks noChangeArrowheads="1"/>
              </p:cNvSpPr>
              <p:nvPr/>
            </p:nvSpPr>
            <p:spPr bwMode="auto">
              <a:xfrm>
                <a:off x="4004" y="415"/>
                <a:ext cx="227" cy="27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" name="Freeform 65"/>
              <p:cNvSpPr>
                <a:spLocks/>
              </p:cNvSpPr>
              <p:nvPr/>
            </p:nvSpPr>
            <p:spPr bwMode="auto">
              <a:xfrm>
                <a:off x="3961" y="466"/>
                <a:ext cx="313" cy="109"/>
              </a:xfrm>
              <a:custGeom>
                <a:avLst/>
                <a:gdLst>
                  <a:gd name="T0" fmla="*/ 0 w 313"/>
                  <a:gd name="T1" fmla="*/ 29 h 109"/>
                  <a:gd name="T2" fmla="*/ 35 w 313"/>
                  <a:gd name="T3" fmla="*/ 29 h 109"/>
                  <a:gd name="T4" fmla="*/ 9 w 313"/>
                  <a:gd name="T5" fmla="*/ 109 h 109"/>
                  <a:gd name="T6" fmla="*/ 305 w 313"/>
                  <a:gd name="T7" fmla="*/ 109 h 109"/>
                  <a:gd name="T8" fmla="*/ 283 w 313"/>
                  <a:gd name="T9" fmla="*/ 45 h 109"/>
                  <a:gd name="T10" fmla="*/ 226 w 313"/>
                  <a:gd name="T11" fmla="*/ 45 h 109"/>
                  <a:gd name="T12" fmla="*/ 236 w 313"/>
                  <a:gd name="T13" fmla="*/ 76 h 109"/>
                  <a:gd name="T14" fmla="*/ 76 w 313"/>
                  <a:gd name="T15" fmla="*/ 76 h 109"/>
                  <a:gd name="T16" fmla="*/ 92 w 313"/>
                  <a:gd name="T17" fmla="*/ 29 h 109"/>
                  <a:gd name="T18" fmla="*/ 313 w 313"/>
                  <a:gd name="T19" fmla="*/ 29 h 109"/>
                  <a:gd name="T20" fmla="*/ 313 w 313"/>
                  <a:gd name="T21" fmla="*/ 0 h 109"/>
                  <a:gd name="T22" fmla="*/ 0 w 313"/>
                  <a:gd name="T23" fmla="*/ 0 h 109"/>
                  <a:gd name="T24" fmla="*/ 0 w 313"/>
                  <a:gd name="T25" fmla="*/ 29 h 1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3"/>
                  <a:gd name="T40" fmla="*/ 0 h 109"/>
                  <a:gd name="T41" fmla="*/ 313 w 313"/>
                  <a:gd name="T42" fmla="*/ 109 h 10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3" h="109">
                    <a:moveTo>
                      <a:pt x="0" y="29"/>
                    </a:moveTo>
                    <a:lnTo>
                      <a:pt x="35" y="29"/>
                    </a:lnTo>
                    <a:lnTo>
                      <a:pt x="9" y="109"/>
                    </a:lnTo>
                    <a:lnTo>
                      <a:pt x="305" y="109"/>
                    </a:lnTo>
                    <a:lnTo>
                      <a:pt x="283" y="45"/>
                    </a:lnTo>
                    <a:lnTo>
                      <a:pt x="226" y="45"/>
                    </a:lnTo>
                    <a:lnTo>
                      <a:pt x="236" y="76"/>
                    </a:lnTo>
                    <a:lnTo>
                      <a:pt x="76" y="76"/>
                    </a:lnTo>
                    <a:lnTo>
                      <a:pt x="92" y="29"/>
                    </a:lnTo>
                    <a:lnTo>
                      <a:pt x="313" y="29"/>
                    </a:lnTo>
                    <a:lnTo>
                      <a:pt x="313" y="0"/>
                    </a:lnTo>
                    <a:lnTo>
                      <a:pt x="0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" name="Freeform 66"/>
              <p:cNvSpPr>
                <a:spLocks/>
              </p:cNvSpPr>
              <p:nvPr/>
            </p:nvSpPr>
            <p:spPr bwMode="auto">
              <a:xfrm>
                <a:off x="4312" y="337"/>
                <a:ext cx="172" cy="238"/>
              </a:xfrm>
              <a:custGeom>
                <a:avLst/>
                <a:gdLst>
                  <a:gd name="T0" fmla="*/ 172 w 172"/>
                  <a:gd name="T1" fmla="*/ 168 h 238"/>
                  <a:gd name="T2" fmla="*/ 172 w 172"/>
                  <a:gd name="T3" fmla="*/ 122 h 238"/>
                  <a:gd name="T4" fmla="*/ 126 w 172"/>
                  <a:gd name="T5" fmla="*/ 97 h 238"/>
                  <a:gd name="T6" fmla="*/ 170 w 172"/>
                  <a:gd name="T7" fmla="*/ 40 h 238"/>
                  <a:gd name="T8" fmla="*/ 127 w 172"/>
                  <a:gd name="T9" fmla="*/ 40 h 238"/>
                  <a:gd name="T10" fmla="*/ 127 w 172"/>
                  <a:gd name="T11" fmla="*/ 0 h 238"/>
                  <a:gd name="T12" fmla="*/ 74 w 172"/>
                  <a:gd name="T13" fmla="*/ 0 h 238"/>
                  <a:gd name="T14" fmla="*/ 74 w 172"/>
                  <a:gd name="T15" fmla="*/ 40 h 238"/>
                  <a:gd name="T16" fmla="*/ 17 w 172"/>
                  <a:gd name="T17" fmla="*/ 40 h 238"/>
                  <a:gd name="T18" fmla="*/ 17 w 172"/>
                  <a:gd name="T19" fmla="*/ 69 h 238"/>
                  <a:gd name="T20" fmla="*/ 87 w 172"/>
                  <a:gd name="T21" fmla="*/ 69 h 238"/>
                  <a:gd name="T22" fmla="*/ 0 w 172"/>
                  <a:gd name="T23" fmla="*/ 180 h 238"/>
                  <a:gd name="T24" fmla="*/ 61 w 172"/>
                  <a:gd name="T25" fmla="*/ 180 h 238"/>
                  <a:gd name="T26" fmla="*/ 74 w 172"/>
                  <a:gd name="T27" fmla="*/ 161 h 238"/>
                  <a:gd name="T28" fmla="*/ 74 w 172"/>
                  <a:gd name="T29" fmla="*/ 238 h 238"/>
                  <a:gd name="T30" fmla="*/ 127 w 172"/>
                  <a:gd name="T31" fmla="*/ 238 h 238"/>
                  <a:gd name="T32" fmla="*/ 127 w 172"/>
                  <a:gd name="T33" fmla="*/ 143 h 238"/>
                  <a:gd name="T34" fmla="*/ 172 w 172"/>
                  <a:gd name="T35" fmla="*/ 168 h 2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72"/>
                  <a:gd name="T55" fmla="*/ 0 h 238"/>
                  <a:gd name="T56" fmla="*/ 172 w 172"/>
                  <a:gd name="T57" fmla="*/ 238 h 23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72" h="238">
                    <a:moveTo>
                      <a:pt x="172" y="168"/>
                    </a:moveTo>
                    <a:lnTo>
                      <a:pt x="172" y="122"/>
                    </a:lnTo>
                    <a:lnTo>
                      <a:pt x="126" y="97"/>
                    </a:lnTo>
                    <a:lnTo>
                      <a:pt x="170" y="40"/>
                    </a:lnTo>
                    <a:lnTo>
                      <a:pt x="127" y="40"/>
                    </a:lnTo>
                    <a:lnTo>
                      <a:pt x="127" y="0"/>
                    </a:lnTo>
                    <a:lnTo>
                      <a:pt x="74" y="0"/>
                    </a:lnTo>
                    <a:lnTo>
                      <a:pt x="74" y="40"/>
                    </a:lnTo>
                    <a:lnTo>
                      <a:pt x="17" y="40"/>
                    </a:lnTo>
                    <a:lnTo>
                      <a:pt x="17" y="69"/>
                    </a:lnTo>
                    <a:lnTo>
                      <a:pt x="87" y="69"/>
                    </a:lnTo>
                    <a:lnTo>
                      <a:pt x="0" y="180"/>
                    </a:lnTo>
                    <a:lnTo>
                      <a:pt x="61" y="180"/>
                    </a:lnTo>
                    <a:lnTo>
                      <a:pt x="74" y="161"/>
                    </a:lnTo>
                    <a:lnTo>
                      <a:pt x="74" y="238"/>
                    </a:lnTo>
                    <a:lnTo>
                      <a:pt x="127" y="238"/>
                    </a:lnTo>
                    <a:lnTo>
                      <a:pt x="127" y="143"/>
                    </a:lnTo>
                    <a:lnTo>
                      <a:pt x="172" y="16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348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023269"/>
              </p:ext>
            </p:extLst>
          </p:nvPr>
        </p:nvGraphicFramePr>
        <p:xfrm>
          <a:off x="323528" y="1853702"/>
          <a:ext cx="8495999" cy="34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523"/>
                <a:gridCol w="1638119"/>
                <a:gridCol w="1638119"/>
                <a:gridCol w="1638119"/>
                <a:gridCol w="1638119"/>
              </a:tblGrid>
              <a:tr h="64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科目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２０１７年度</a:t>
                      </a:r>
                      <a:endParaRPr lang="en-US" altLang="ja-JP" sz="1800" b="1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２０１８年度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（前年比額）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（前年比率）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完工高</a:t>
                      </a:r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111,742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122,389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（＋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10,647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（＋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9.5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完工総利益</a:t>
                      </a:r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11,956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11,252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（△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704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（△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5.9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完工総利益率</a:t>
                      </a:r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28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10.7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9.2</a:t>
                      </a:r>
                      <a:r>
                        <a:rPr kumimoji="1" lang="ja-JP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－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252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（△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1.5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営業利益</a:t>
                      </a:r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4,274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3,885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（△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388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（△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9.1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経常利益</a:t>
                      </a:r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4,644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4,235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（△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408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（△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8.8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当期純利益</a:t>
                      </a:r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3,449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3,095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（△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353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（△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10.3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</a:tbl>
          </a:graphicData>
        </a:graphic>
      </p:graphicFrame>
      <p:sp>
        <p:nvSpPr>
          <p:cNvPr id="25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10501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１．連結決算の概要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（２）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Text Box 45"/>
          <p:cNvSpPr txBox="1">
            <a:spLocks noChangeArrowheads="1"/>
          </p:cNvSpPr>
          <p:nvPr/>
        </p:nvSpPr>
        <p:spPr bwMode="auto">
          <a:xfrm>
            <a:off x="524661" y="1119898"/>
            <a:ext cx="2333972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完工</a:t>
            </a: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高、利益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3906344" y="1853616"/>
            <a:ext cx="1656184" cy="3456000"/>
          </a:xfrm>
          <a:prstGeom prst="roundRect">
            <a:avLst>
              <a:gd name="adj" fmla="val 3469"/>
            </a:avLst>
          </a:prstGeom>
          <a:noFill/>
          <a:ln>
            <a:solidFill>
              <a:srgbClr val="FFC000"/>
            </a:solidFill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7812360" y="1484784"/>
            <a:ext cx="102592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（百万円）</a:t>
            </a:r>
            <a:endParaRPr lang="en-US" altLang="ja-JP" sz="20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Text Box 45"/>
          <p:cNvSpPr txBox="1">
            <a:spLocks noChangeArrowheads="1"/>
          </p:cNvSpPr>
          <p:nvPr/>
        </p:nvSpPr>
        <p:spPr bwMode="auto">
          <a:xfrm>
            <a:off x="153857" y="204426"/>
            <a:ext cx="29335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zh-TW" b="1" spc="-5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Ⅰ</a:t>
            </a:r>
            <a:r>
              <a:rPr lang="en-US" altLang="zh-TW" b="1" spc="6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533070" y="188640"/>
            <a:ext cx="171841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２０１８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度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決算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420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10501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１．連結決算の概要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（３）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524661" y="1119898"/>
            <a:ext cx="2059859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貸借対照表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153857" y="204426"/>
            <a:ext cx="29335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zh-TW" b="1" spc="-5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Ⅰ</a:t>
            </a:r>
            <a:r>
              <a:rPr lang="en-US" altLang="zh-TW" b="1" spc="6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Text Box 45"/>
          <p:cNvSpPr txBox="1">
            <a:spLocks noChangeArrowheads="1"/>
          </p:cNvSpPr>
          <p:nvPr/>
        </p:nvSpPr>
        <p:spPr bwMode="auto">
          <a:xfrm>
            <a:off x="533070" y="188640"/>
            <a:ext cx="171841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２０１８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度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決算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902726"/>
              </p:ext>
            </p:extLst>
          </p:nvPr>
        </p:nvGraphicFramePr>
        <p:xfrm>
          <a:off x="318926" y="1853702"/>
          <a:ext cx="4140000" cy="460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56000"/>
                <a:gridCol w="828000"/>
                <a:gridCol w="828000"/>
                <a:gridCol w="828000"/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資産の部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ja-JP" altLang="en-US" sz="14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２０１８年</a:t>
                      </a:r>
                      <a:endParaRPr lang="en-US" altLang="ja-JP" sz="1400" b="1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ja-JP" altLang="en-US" sz="14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３月末</a:t>
                      </a:r>
                      <a:endParaRPr lang="ja-JP" altLang="en-US" sz="14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２０１９年</a:t>
                      </a:r>
                      <a:endParaRPr kumimoji="1" lang="en-US" altLang="ja-JP" sz="1400" b="1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３月末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増 減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現金預金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9,728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8,179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1,548</a:t>
                      </a:r>
                      <a:endParaRPr lang="ja-JP" altLang="en-US" sz="12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受取手形・</a:t>
                      </a:r>
                      <a:endParaRPr kumimoji="1" lang="en-US" altLang="ja-JP" sz="12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>
                        <a:lnSpc>
                          <a:spcPts val="1300"/>
                        </a:lnSpc>
                      </a:pPr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完工未収入金等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57,496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63,800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6,304</a:t>
                      </a:r>
                      <a:endParaRPr lang="ja-JP" altLang="en-US" sz="12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有価証券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300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－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300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未成工事支出金等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1,195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985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209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その他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2,508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2,024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484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貸倒引当金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+mn-ea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290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325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34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流動資産計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70,938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74,665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3,727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　建物・構築物等</a:t>
                      </a: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2,805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2,636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168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土地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+mn-ea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917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780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136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zh-TW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無形固定資産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+mn-ea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543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693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149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zh-TW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投資有価証券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+mn-ea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21,359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21,518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159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+mn-ea"/>
                        </a:rPr>
                        <a:t>繰延税金資産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+mn-ea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298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263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34</a:t>
                      </a:r>
                      <a:endParaRPr lang="ja-JP" altLang="en-US" sz="12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その他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1,493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1,554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60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貸倒引当金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87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85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固定資産計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27,329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27,360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31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spc="0" dirty="0" smtClean="0"/>
                        <a:t>資産合計</a:t>
                      </a:r>
                      <a:endParaRPr lang="ja-JP" altLang="en-US" sz="1200" spc="0" dirty="0"/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98,267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102,025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3,758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表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950708"/>
              </p:ext>
            </p:extLst>
          </p:nvPr>
        </p:nvGraphicFramePr>
        <p:xfrm>
          <a:off x="4681627" y="1853702"/>
          <a:ext cx="4140000" cy="460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56000"/>
                <a:gridCol w="828000"/>
                <a:gridCol w="828000"/>
                <a:gridCol w="828000"/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負債・純資産の部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ja-JP" altLang="en-US" sz="14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２０１８年</a:t>
                      </a:r>
                      <a:endParaRPr lang="en-US" altLang="ja-JP" sz="1400" b="1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ja-JP" altLang="en-US" sz="14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３月末</a:t>
                      </a:r>
                      <a:endParaRPr lang="ja-JP" altLang="en-US" sz="14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２０１９年</a:t>
                      </a:r>
                      <a:endParaRPr kumimoji="1" lang="en-US" altLang="ja-JP" sz="1400" b="1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３月末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増 減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支払手形・工事未払金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34,576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35,986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1,410</a:t>
                      </a:r>
                      <a:endParaRPr lang="ja-JP" altLang="en-US" sz="12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短期借入金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9,830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12,652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2,822</a:t>
                      </a:r>
                      <a:endParaRPr lang="ja-JP" altLang="en-US" sz="12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未成工事受入金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2,316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2,135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180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工事損失引当金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718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1,110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391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その</a:t>
                      </a:r>
                      <a:r>
                        <a:rPr kumimoji="1" lang="zh-TW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他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4,885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4,302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583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200" b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流動負債計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52,327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56,187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3,859</a:t>
                      </a:r>
                      <a:endParaRPr lang="ja-JP" altLang="en-US" sz="12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長期借入金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409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328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81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zh-TW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繰延税金負債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1,919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1,989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69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その</a:t>
                      </a:r>
                      <a:r>
                        <a:rPr kumimoji="1" lang="zh-TW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他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591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456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134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固定負債計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2,920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2,774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146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負債合計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55,247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58,961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3,713</a:t>
                      </a:r>
                      <a:endParaRPr lang="ja-JP" altLang="en-US" sz="12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株主資本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34,715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34,853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138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その他有価証券</a:t>
                      </a:r>
                      <a:endParaRPr kumimoji="1" lang="en-US" altLang="ja-JP" sz="12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>
                        <a:lnSpc>
                          <a:spcPts val="1300"/>
                        </a:lnSpc>
                      </a:pPr>
                      <a:r>
                        <a:rPr kumimoji="1" lang="ja-JP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評価差額金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7,787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7,833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45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r>
                        <a:rPr kumimoji="1" lang="zh-TW" alt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為替換算調整勘定等</a:t>
                      </a:r>
                      <a:endParaRPr kumimoji="1" lang="ja-JP" alt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516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377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△</a:t>
                      </a:r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139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200" b="0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純資産合計</a:t>
                      </a:r>
                      <a:endParaRPr kumimoji="1" lang="ja-JP" altLang="en-US" sz="1200" b="0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43,019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43,064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45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algn="r"/>
                      <a:r>
                        <a:rPr lang="ja-JP" altLang="en-US" sz="1200" spc="0" dirty="0" smtClean="0"/>
                        <a:t>負債・純資産合計</a:t>
                      </a:r>
                      <a:endParaRPr lang="ja-JP" altLang="en-US" sz="1200" spc="0" dirty="0"/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98,267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102,025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3,758</a:t>
                      </a:r>
                      <a:endParaRPr lang="ja-JP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</a:tr>
            </a:tbl>
          </a:graphicData>
        </a:graphic>
      </p:graphicFrame>
      <p:sp>
        <p:nvSpPr>
          <p:cNvPr id="26" name="角丸四角形 25"/>
          <p:cNvSpPr/>
          <p:nvPr/>
        </p:nvSpPr>
        <p:spPr>
          <a:xfrm>
            <a:off x="318926" y="2564904"/>
            <a:ext cx="4140000" cy="468000"/>
          </a:xfrm>
          <a:prstGeom prst="roundRect">
            <a:avLst>
              <a:gd name="adj" fmla="val 7848"/>
            </a:avLst>
          </a:prstGeom>
          <a:noFill/>
          <a:ln>
            <a:solidFill>
              <a:srgbClr val="FFC000"/>
            </a:solidFill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318926" y="6212979"/>
            <a:ext cx="4140000" cy="244800"/>
          </a:xfrm>
          <a:prstGeom prst="roundRect">
            <a:avLst>
              <a:gd name="adj" fmla="val 7848"/>
            </a:avLst>
          </a:prstGeom>
          <a:noFill/>
          <a:ln>
            <a:solidFill>
              <a:srgbClr val="FFC000"/>
            </a:solidFill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4681627" y="2570036"/>
            <a:ext cx="4140000" cy="244800"/>
          </a:xfrm>
          <a:prstGeom prst="roundRect">
            <a:avLst>
              <a:gd name="adj" fmla="val 7848"/>
            </a:avLst>
          </a:prstGeom>
          <a:noFill/>
          <a:ln>
            <a:solidFill>
              <a:srgbClr val="FFC000"/>
            </a:solidFill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41" name="角丸四角形 40"/>
          <p:cNvSpPr/>
          <p:nvPr/>
        </p:nvSpPr>
        <p:spPr>
          <a:xfrm>
            <a:off x="4681627" y="4770311"/>
            <a:ext cx="4140000" cy="244800"/>
          </a:xfrm>
          <a:prstGeom prst="roundRect">
            <a:avLst>
              <a:gd name="adj" fmla="val 7848"/>
            </a:avLst>
          </a:prstGeom>
          <a:noFill/>
          <a:ln>
            <a:solidFill>
              <a:srgbClr val="FFC000"/>
            </a:solidFill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42" name="角丸四角形 41"/>
          <p:cNvSpPr/>
          <p:nvPr/>
        </p:nvSpPr>
        <p:spPr>
          <a:xfrm>
            <a:off x="2817346" y="1864080"/>
            <a:ext cx="792088" cy="4608000"/>
          </a:xfrm>
          <a:prstGeom prst="roundRect">
            <a:avLst>
              <a:gd name="adj" fmla="val 3469"/>
            </a:avLst>
          </a:prstGeom>
          <a:noFill/>
          <a:ln>
            <a:solidFill>
              <a:srgbClr val="FFC000"/>
            </a:solidFill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43" name="角丸四角形 42"/>
          <p:cNvSpPr/>
          <p:nvPr/>
        </p:nvSpPr>
        <p:spPr>
          <a:xfrm>
            <a:off x="7181872" y="1853616"/>
            <a:ext cx="792088" cy="4608000"/>
          </a:xfrm>
          <a:prstGeom prst="roundRect">
            <a:avLst>
              <a:gd name="adj" fmla="val 3469"/>
            </a:avLst>
          </a:prstGeom>
          <a:noFill/>
          <a:ln>
            <a:solidFill>
              <a:srgbClr val="FFC000"/>
            </a:solidFill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44" name="角丸四角形 43"/>
          <p:cNvSpPr/>
          <p:nvPr/>
        </p:nvSpPr>
        <p:spPr>
          <a:xfrm>
            <a:off x="4680848" y="5966864"/>
            <a:ext cx="4140000" cy="244800"/>
          </a:xfrm>
          <a:prstGeom prst="roundRect">
            <a:avLst>
              <a:gd name="adj" fmla="val 7848"/>
            </a:avLst>
          </a:prstGeom>
          <a:noFill/>
          <a:ln>
            <a:solidFill>
              <a:srgbClr val="FFC000"/>
            </a:solidFill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4686212" y="2334812"/>
            <a:ext cx="4140000" cy="244800"/>
          </a:xfrm>
          <a:prstGeom prst="roundRect">
            <a:avLst>
              <a:gd name="adj" fmla="val 7848"/>
            </a:avLst>
          </a:prstGeom>
          <a:noFill/>
          <a:ln>
            <a:solidFill>
              <a:srgbClr val="FFC000"/>
            </a:solidFill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46" name="Text Box 45"/>
          <p:cNvSpPr txBox="1">
            <a:spLocks noChangeArrowheads="1"/>
          </p:cNvSpPr>
          <p:nvPr/>
        </p:nvSpPr>
        <p:spPr bwMode="auto">
          <a:xfrm>
            <a:off x="7812360" y="1484784"/>
            <a:ext cx="102592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（百万円）</a:t>
            </a:r>
            <a:endParaRPr lang="en-US" altLang="ja-JP" sz="20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97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10501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１．連結決算の概要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（４）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Text Box 45"/>
          <p:cNvSpPr txBox="1">
            <a:spLocks noChangeArrowheads="1"/>
          </p:cNvSpPr>
          <p:nvPr/>
        </p:nvSpPr>
        <p:spPr bwMode="auto">
          <a:xfrm>
            <a:off x="524661" y="1119898"/>
            <a:ext cx="1235916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受注</a:t>
            </a: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graphicFrame>
        <p:nvGraphicFramePr>
          <p:cNvPr id="35" name="表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393251"/>
              </p:ext>
            </p:extLst>
          </p:nvPr>
        </p:nvGraphicFramePr>
        <p:xfrm>
          <a:off x="323850" y="1853702"/>
          <a:ext cx="8496000" cy="4302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000"/>
                <a:gridCol w="1404000"/>
                <a:gridCol w="1440000"/>
                <a:gridCol w="1512000"/>
                <a:gridCol w="1512000"/>
                <a:gridCol w="1512000"/>
              </a:tblGrid>
              <a:tr h="6480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分野別受注高</a:t>
                      </a:r>
                      <a:endParaRPr lang="ja-JP" altLang="en-US" sz="18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16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２０１７年度</a:t>
                      </a:r>
                      <a:endParaRPr lang="ja-JP" altLang="en-US" sz="18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２０１８年度</a:t>
                      </a:r>
                      <a:endParaRPr kumimoji="1" lang="en-US" altLang="ja-JP" sz="1800" b="1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（前年比）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</a:tr>
              <a:tr h="108000">
                <a:tc gridSpan="3">
                  <a:txBody>
                    <a:bodyPr/>
                    <a:lstStyle/>
                    <a:p>
                      <a:endParaRPr lang="ja-JP" altLang="en-US" sz="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ja-JP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68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個別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79A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国内一般</a:t>
                      </a:r>
                      <a:endParaRPr kumimoji="1" lang="ja-JP" altLang="en-US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A8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0" i="0" u="none" strike="noStrike" dirty="0" smtClean="0">
                          <a:solidFill>
                            <a:srgbClr val="B479A2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ja-JP" altLang="en-US" sz="18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新築</a:t>
                      </a:r>
                    </a:p>
                  </a:txBody>
                  <a:tcPr marL="3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39,801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39,587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（△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0.5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68000">
                <a:tc vMerge="1">
                  <a:txBody>
                    <a:bodyPr/>
                    <a:lstStyle/>
                    <a:p>
                      <a:endParaRPr kumimoji="1" lang="ja-JP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24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0" i="0" u="none" strike="noStrike" dirty="0" smtClean="0">
                          <a:solidFill>
                            <a:srgbClr val="B479A2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ja-JP" altLang="en-US" sz="18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リニューアル</a:t>
                      </a:r>
                    </a:p>
                  </a:txBody>
                  <a:tcPr marL="3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45,930</a:t>
                      </a: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55,302</a:t>
                      </a: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（＋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20.4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9362">
                <a:tc vMerge="1">
                  <a:txBody>
                    <a:bodyPr/>
                    <a:lstStyle/>
                    <a:p>
                      <a:endParaRPr kumimoji="1" lang="ja-JP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原子力</a:t>
                      </a: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en-US" altLang="ja-JP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12,058</a:t>
                      </a:r>
                      <a:endParaRPr kumimoji="1" lang="ja-JP" alt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en-US" altLang="ja-JP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7,769</a:t>
                      </a:r>
                      <a:endParaRPr kumimoji="1" lang="ja-JP" alt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（△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35.6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</a:tr>
              <a:tr h="72008">
                <a:tc gridSpan="3">
                  <a:txBody>
                    <a:bodyPr/>
                    <a:lstStyle/>
                    <a:p>
                      <a:pPr algn="ctr" fontAlgn="ctr"/>
                      <a:endParaRPr lang="ja-JP" altLang="en-US" sz="100" b="0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" b="0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" b="0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" b="0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6800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個別</a:t>
                      </a:r>
                      <a:r>
                        <a:rPr lang="zh-TW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受注高</a:t>
                      </a:r>
                      <a:endParaRPr lang="ja-JP" altLang="en-US" dirty="0"/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79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97,790</a:t>
                      </a:r>
                      <a:endParaRPr kumimoji="1" lang="ja-JP" alt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102,659</a:t>
                      </a:r>
                      <a:endParaRPr kumimoji="1" lang="ja-JP" alt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（＋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5.0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</a:tr>
              <a:tr h="108000">
                <a:tc gridSpan="6">
                  <a:txBody>
                    <a:bodyPr/>
                    <a:lstStyle/>
                    <a:p>
                      <a:pPr algn="ctr" fontAlgn="ctr"/>
                      <a:endParaRPr lang="ja-JP" altLang="en-US" sz="100" b="0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</a:tr>
              <a:tr h="468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連結</a:t>
                      </a:r>
                      <a:endParaRPr lang="en-US" altLang="ja-JP" sz="2000" b="1" i="0" u="none" strike="noStrike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866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国内</a:t>
                      </a: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7,441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8,860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（＋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19.1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953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海外</a:t>
                      </a: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9,088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9,009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（△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0.9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8"/>
                    </a:solidFill>
                  </a:tcPr>
                </a:tc>
              </a:tr>
              <a:tr h="108000">
                <a:tc gridSpan="6">
                  <a:txBody>
                    <a:bodyPr/>
                    <a:lstStyle/>
                    <a:p>
                      <a:pPr algn="ctr" fontAlgn="ctr"/>
                      <a:endParaRPr lang="ja-JP" altLang="en-US" sz="1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1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ja-JP" altLang="en-US" sz="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1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ja-JP" altLang="en-US" sz="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1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1EE"/>
                    </a:solidFill>
                  </a:tcPr>
                </a:tc>
              </a:tr>
              <a:tr h="4680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連結受注高</a:t>
                      </a:r>
                      <a:endParaRPr lang="ja-JP" altLang="en-US" sz="2000" b="1" i="0" u="none" strike="noStrike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643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8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F1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114,320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F1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120,530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F1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（＋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5.4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F1EE"/>
                    </a:solidFill>
                  </a:tcPr>
                </a:tc>
              </a:tr>
            </a:tbl>
          </a:graphicData>
        </a:graphic>
      </p:graphicFrame>
      <p:sp>
        <p:nvSpPr>
          <p:cNvPr id="9" name="角丸四角形 8"/>
          <p:cNvSpPr/>
          <p:nvPr/>
        </p:nvSpPr>
        <p:spPr>
          <a:xfrm>
            <a:off x="5796136" y="1853616"/>
            <a:ext cx="1512000" cy="4311688"/>
          </a:xfrm>
          <a:prstGeom prst="roundRect">
            <a:avLst>
              <a:gd name="adj" fmla="val 3469"/>
            </a:avLst>
          </a:prstGeom>
          <a:noFill/>
          <a:ln>
            <a:solidFill>
              <a:srgbClr val="FFC000"/>
            </a:solidFill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7812360" y="1484784"/>
            <a:ext cx="102592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（百万円）</a:t>
            </a:r>
            <a:endParaRPr lang="en-US" altLang="ja-JP" sz="20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Text Box 45"/>
          <p:cNvSpPr txBox="1">
            <a:spLocks noChangeArrowheads="1"/>
          </p:cNvSpPr>
          <p:nvPr/>
        </p:nvSpPr>
        <p:spPr bwMode="auto">
          <a:xfrm>
            <a:off x="153857" y="204426"/>
            <a:ext cx="29335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zh-TW" b="1" spc="-5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Ⅰ</a:t>
            </a:r>
            <a:r>
              <a:rPr lang="en-US" altLang="zh-TW" b="1" spc="6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Text Box 45"/>
          <p:cNvSpPr txBox="1">
            <a:spLocks noChangeArrowheads="1"/>
          </p:cNvSpPr>
          <p:nvPr/>
        </p:nvSpPr>
        <p:spPr bwMode="auto">
          <a:xfrm>
            <a:off x="533070" y="188640"/>
            <a:ext cx="171841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２０１８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度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決算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004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10501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１．連結決算の概要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（５）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Text Box 45"/>
          <p:cNvSpPr txBox="1">
            <a:spLocks noChangeArrowheads="1"/>
          </p:cNvSpPr>
          <p:nvPr/>
        </p:nvSpPr>
        <p:spPr bwMode="auto">
          <a:xfrm>
            <a:off x="524661" y="1119898"/>
            <a:ext cx="3295774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分野</a:t>
            </a: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別受注の概要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0120" y="2436851"/>
            <a:ext cx="8280920" cy="33239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ja-JP" altLang="en-US" sz="2000" dirty="0" smtClean="0"/>
              <a:t>新築分野は、都市部の再開発案件、　</a:t>
            </a:r>
            <a:endParaRPr kumimoji="1" lang="en-US" altLang="ja-JP" sz="2000" dirty="0" smtClean="0"/>
          </a:p>
          <a:p>
            <a:pPr>
              <a:lnSpc>
                <a:spcPct val="150000"/>
              </a:lnSpc>
            </a:pPr>
            <a:r>
              <a:rPr kumimoji="1" lang="ja-JP" altLang="en-US" sz="2000" dirty="0" smtClean="0"/>
              <a:t>　　　　　　　　　　  電子デバイス案件が好調で前年並み</a:t>
            </a:r>
            <a:endParaRPr kumimoji="1" lang="en-US" altLang="ja-JP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000" dirty="0" smtClean="0"/>
              <a:t>リニューアル分野は、保健・産業ともに大型案件が寄与</a:t>
            </a:r>
            <a:endParaRPr kumimoji="1" lang="en-US" altLang="ja-JP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000" dirty="0" smtClean="0"/>
              <a:t>原子力分野は、前年の廃炉関連大型施設受注の反動減</a:t>
            </a:r>
            <a:endParaRPr lang="en-US" altLang="ja-JP" sz="20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000" dirty="0" smtClean="0"/>
              <a:t>国内関係会社は、日宝工業における自動車産業関連が好調</a:t>
            </a:r>
            <a:endParaRPr lang="en-US" altLang="ja-JP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000" dirty="0" smtClean="0"/>
              <a:t>海外関係会社は、シンガポールでのデータセンター、</a:t>
            </a:r>
            <a:endParaRPr lang="en-US" altLang="ja-JP" sz="2000" dirty="0" smtClean="0"/>
          </a:p>
          <a:p>
            <a:pPr>
              <a:lnSpc>
                <a:spcPct val="150000"/>
              </a:lnSpc>
            </a:pPr>
            <a:r>
              <a:rPr lang="ja-JP" altLang="en-US" sz="2000" dirty="0" smtClean="0"/>
              <a:t>                                  </a:t>
            </a:r>
            <a:r>
              <a:rPr lang="ja-JP" altLang="en-US" sz="2000" dirty="0"/>
              <a:t>　</a:t>
            </a:r>
            <a:r>
              <a:rPr lang="ja-JP" altLang="en-US" sz="2000" dirty="0" smtClean="0"/>
              <a:t>　上海での日系産業案件が好調</a:t>
            </a:r>
            <a:endParaRPr lang="en-US" altLang="ja-JP" sz="2000" dirty="0"/>
          </a:p>
        </p:txBody>
      </p:sp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153857" y="204426"/>
            <a:ext cx="29335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zh-TW" b="1" spc="-5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Ⅰ</a:t>
            </a:r>
            <a:r>
              <a:rPr lang="en-US" altLang="zh-TW" b="1" spc="6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533070" y="188640"/>
            <a:ext cx="171841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２０１８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度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決算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785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5"/>
          <p:cNvSpPr txBox="1">
            <a:spLocks noChangeArrowheads="1"/>
          </p:cNvSpPr>
          <p:nvPr/>
        </p:nvSpPr>
        <p:spPr bwMode="auto">
          <a:xfrm>
            <a:off x="458871" y="486223"/>
            <a:ext cx="310501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１．連結決算の概要</a:t>
            </a:r>
            <a:r>
              <a:rPr lang="ja-JP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（６）</a:t>
            </a:r>
            <a:endParaRPr lang="en-US" altLang="ja-JP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Text Box 45"/>
          <p:cNvSpPr txBox="1">
            <a:spLocks noChangeArrowheads="1"/>
          </p:cNvSpPr>
          <p:nvPr/>
        </p:nvSpPr>
        <p:spPr bwMode="auto">
          <a:xfrm>
            <a:off x="524661" y="1119898"/>
            <a:ext cx="1235916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完工高</a:t>
            </a:r>
            <a:endParaRPr lang="en-US" altLang="ja-JP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27025" y="1192651"/>
            <a:ext cx="72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22718" y="1192651"/>
            <a:ext cx="18000" cy="396000"/>
          </a:xfrm>
          <a:prstGeom prst="rect">
            <a:avLst/>
          </a:prstGeom>
          <a:solidFill>
            <a:srgbClr val="45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</a:endParaRPr>
          </a:p>
        </p:txBody>
      </p:sp>
      <p:graphicFrame>
        <p:nvGraphicFramePr>
          <p:cNvPr id="35" name="表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683665"/>
              </p:ext>
            </p:extLst>
          </p:nvPr>
        </p:nvGraphicFramePr>
        <p:xfrm>
          <a:off x="323850" y="1853702"/>
          <a:ext cx="8496000" cy="4302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000"/>
                <a:gridCol w="1404000"/>
                <a:gridCol w="1440000"/>
                <a:gridCol w="1512000"/>
                <a:gridCol w="1512000"/>
                <a:gridCol w="1512000"/>
              </a:tblGrid>
              <a:tr h="6480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分野別完工高</a:t>
                      </a:r>
                      <a:endParaRPr lang="ja-JP" altLang="en-US" sz="18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16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8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２０１７年度</a:t>
                      </a:r>
                      <a:endParaRPr lang="ja-JP" altLang="en-US" sz="18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２０１８年度</a:t>
                      </a:r>
                      <a:endParaRPr kumimoji="1" lang="en-US" altLang="ja-JP" sz="1800" b="1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（前年比）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458EE0"/>
                        </a:gs>
                        <a:gs pos="5000">
                          <a:srgbClr val="C7DDF5"/>
                        </a:gs>
                        <a:gs pos="80000">
                          <a:srgbClr val="458EE0"/>
                        </a:gs>
                      </a:gsLst>
                      <a:lin ang="5400000" scaled="0"/>
                    </a:gradFill>
                  </a:tcPr>
                </a:tc>
              </a:tr>
              <a:tr h="108000">
                <a:tc gridSpan="3">
                  <a:txBody>
                    <a:bodyPr/>
                    <a:lstStyle/>
                    <a:p>
                      <a:endParaRPr lang="ja-JP" altLang="en-US" sz="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ja-JP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58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68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個別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79A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国内一般</a:t>
                      </a:r>
                      <a:endParaRPr kumimoji="1" lang="ja-JP" altLang="en-US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A8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0" i="0" u="none" strike="noStrike" dirty="0" smtClean="0">
                          <a:solidFill>
                            <a:srgbClr val="B479A2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ja-JP" altLang="en-US" sz="18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新築</a:t>
                      </a:r>
                    </a:p>
                  </a:txBody>
                  <a:tcPr marL="3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44,448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49,964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（＋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12.4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68000">
                <a:tc vMerge="1">
                  <a:txBody>
                    <a:bodyPr/>
                    <a:lstStyle/>
                    <a:p>
                      <a:endParaRPr kumimoji="1" lang="ja-JP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324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0" i="0" u="none" strike="noStrike" dirty="0" smtClean="0">
                          <a:solidFill>
                            <a:srgbClr val="B479A2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ja-JP" altLang="en-US" sz="18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リニューアル</a:t>
                      </a:r>
                    </a:p>
                  </a:txBody>
                  <a:tcPr marL="36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42,848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48,360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（＋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12.9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9362">
                <a:tc vMerge="1">
                  <a:txBody>
                    <a:bodyPr/>
                    <a:lstStyle/>
                    <a:p>
                      <a:endParaRPr kumimoji="1" lang="ja-JP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1F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原子力</a:t>
                      </a: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en-US" altLang="ja-JP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8,802</a:t>
                      </a:r>
                      <a:endParaRPr kumimoji="1" lang="ja-JP" alt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en-US" altLang="ja-JP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7,735</a:t>
                      </a:r>
                      <a:endParaRPr kumimoji="1" lang="ja-JP" alt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（△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12.1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</a:tr>
              <a:tr h="72008">
                <a:tc gridSpan="3">
                  <a:txBody>
                    <a:bodyPr/>
                    <a:lstStyle/>
                    <a:p>
                      <a:pPr algn="ctr" fontAlgn="ctr"/>
                      <a:endParaRPr lang="ja-JP" altLang="en-US" sz="100" b="0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" b="0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" b="0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" b="0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6800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個別完工</a:t>
                      </a:r>
                      <a:r>
                        <a:rPr lang="zh-TW" altLang="en-US" sz="18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高</a:t>
                      </a:r>
                      <a:endParaRPr lang="ja-JP" altLang="en-US" dirty="0"/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79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96,099</a:t>
                      </a:r>
                      <a:endParaRPr kumimoji="1" lang="ja-JP" alt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106,060</a:t>
                      </a:r>
                      <a:endParaRPr kumimoji="1" lang="ja-JP" alt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（＋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10.4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</a:tr>
              <a:tr h="108000">
                <a:tc gridSpan="6">
                  <a:txBody>
                    <a:bodyPr/>
                    <a:lstStyle/>
                    <a:p>
                      <a:pPr algn="ctr" fontAlgn="ctr"/>
                      <a:endParaRPr lang="ja-JP" altLang="en-US" sz="100" b="0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2F6"/>
                    </a:solidFill>
                  </a:tcPr>
                </a:tc>
              </a:tr>
              <a:tr h="468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連結</a:t>
                      </a:r>
                      <a:endParaRPr lang="en-US" altLang="ja-JP" sz="2000" b="1" i="0" u="none" strike="noStrike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866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国内</a:t>
                      </a: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9,568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8,301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（△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13.2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953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海外</a:t>
                      </a: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ja-JP" altLang="en-US" sz="18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6,074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8,027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（＋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32.1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8"/>
                    </a:solidFill>
                  </a:tcPr>
                </a:tc>
              </a:tr>
              <a:tr h="108000">
                <a:tc gridSpan="6">
                  <a:txBody>
                    <a:bodyPr/>
                    <a:lstStyle/>
                    <a:p>
                      <a:pPr algn="ctr" fontAlgn="ctr"/>
                      <a:endParaRPr lang="ja-JP" altLang="en-US" sz="100" b="1" i="0" u="none" strike="noStrike" dirty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1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ja-JP" altLang="en-US" sz="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1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ja-JP" altLang="en-US" sz="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1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1EE"/>
                    </a:solidFill>
                  </a:tcPr>
                </a:tc>
              </a:tr>
              <a:tr h="4680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連結</a:t>
                      </a:r>
                      <a:r>
                        <a:rPr lang="ja-JP" altLang="en-US" sz="20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完工</a:t>
                      </a:r>
                      <a:r>
                        <a:rPr lang="zh-TW" altLang="en-US" sz="2000" b="1" i="0" u="none" strike="noStrike" dirty="0" smtClean="0">
                          <a:solidFill>
                            <a:schemeClr val="bg1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高</a:t>
                      </a:r>
                      <a:endParaRPr lang="ja-JP" altLang="en-US" sz="2000" b="1" i="0" u="none" strike="noStrike" dirty="0" smtClean="0">
                        <a:solidFill>
                          <a:schemeClr val="bg1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643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8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0800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F1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111,742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F1EE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122,389</a:t>
                      </a:r>
                      <a:endParaRPr lang="ja-JP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F1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（＋</a:t>
                      </a:r>
                      <a:r>
                        <a:rPr kumimoji="1" lang="en-US" altLang="ja-JP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9.5</a:t>
                      </a:r>
                      <a:r>
                        <a:rPr kumimoji="1" lang="ja-JP" alt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％</a:t>
                      </a:r>
                      <a:r>
                        <a:rPr kumimoji="1" lang="ja-JP" alt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</a:p>
                  </a:txBody>
                  <a:tcPr marL="0" marR="108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CF1EE"/>
                    </a:solidFill>
                  </a:tcPr>
                </a:tc>
              </a:tr>
            </a:tbl>
          </a:graphicData>
        </a:graphic>
      </p:graphicFrame>
      <p:sp>
        <p:nvSpPr>
          <p:cNvPr id="9" name="角丸四角形 8"/>
          <p:cNvSpPr/>
          <p:nvPr/>
        </p:nvSpPr>
        <p:spPr>
          <a:xfrm>
            <a:off x="5796136" y="1853616"/>
            <a:ext cx="1512000" cy="4311688"/>
          </a:xfrm>
          <a:prstGeom prst="roundRect">
            <a:avLst>
              <a:gd name="adj" fmla="val 3469"/>
            </a:avLst>
          </a:prstGeom>
          <a:noFill/>
          <a:ln>
            <a:solidFill>
              <a:srgbClr val="FFC000"/>
            </a:solidFill>
          </a:ln>
          <a:effectLst>
            <a:outerShdw blurRad="38100" dist="127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7812360" y="1484784"/>
            <a:ext cx="102592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（百万円）</a:t>
            </a:r>
            <a:endParaRPr lang="en-US" altLang="ja-JP" sz="20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Text Box 45"/>
          <p:cNvSpPr txBox="1">
            <a:spLocks noChangeArrowheads="1"/>
          </p:cNvSpPr>
          <p:nvPr/>
        </p:nvSpPr>
        <p:spPr bwMode="auto">
          <a:xfrm>
            <a:off x="153857" y="204426"/>
            <a:ext cx="29335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en-US" altLang="zh-TW" b="1" spc="-5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Ⅰ</a:t>
            </a:r>
            <a:r>
              <a:rPr lang="en-US" altLang="zh-TW" b="1" spc="600" dirty="0" smtClean="0">
                <a:solidFill>
                  <a:srgbClr val="0491C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Text Box 45"/>
          <p:cNvSpPr txBox="1">
            <a:spLocks noChangeArrowheads="1"/>
          </p:cNvSpPr>
          <p:nvPr/>
        </p:nvSpPr>
        <p:spPr bwMode="auto">
          <a:xfrm>
            <a:off x="533070" y="188640"/>
            <a:ext cx="1718419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355600" algn="l"/>
                <a:tab pos="712788" algn="l"/>
              </a:tabLst>
            </a:pP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２０１８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度</a:t>
            </a:r>
            <a:r>
              <a:rPr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決算</a:t>
            </a:r>
            <a:endParaRPr lang="en-US" altLang="ja-JP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14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テーマ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3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98B93E588538A4280D67A67E0558E94" ma:contentTypeVersion="5" ma:contentTypeDescription="新しいドキュメントを作成します。" ma:contentTypeScope="" ma:versionID="297c5c672500da9bb08e77838b1eada4">
  <xsd:schema xmlns:xsd="http://www.w3.org/2001/XMLSchema" xmlns:xs="http://www.w3.org/2001/XMLSchema" xmlns:p="http://schemas.microsoft.com/office/2006/metadata/properties" xmlns:ns2="436ba1e8-9bea-48ae-9703-dfd3a02b1efe" targetNamespace="http://schemas.microsoft.com/office/2006/metadata/properties" ma:root="true" ma:fieldsID="0154cbe6a1cf9be89d98d4e95f9d5acf" ns2:_="">
    <xsd:import namespace="436ba1e8-9bea-48ae-9703-dfd3a02b1ef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6ba1e8-9bea-48ae-9703-dfd3a02b1ef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ドキュメント ID 値" ma:description="このアイテムに割り当てられているドキュメント ID の値です。" ma:internalName="_dlc_DocId" ma:readOnly="true">
      <xsd:simpleType>
        <xsd:restriction base="dms:Text"/>
      </xsd:simpleType>
    </xsd:element>
    <xsd:element name="_dlc_DocIdUrl" ma:index="9" nillable="true" ma:displayName="ドキュメントID:" ma:description="このドキュメントへの常時接続リンクです。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 を保持" ma:description="追加時に ID を保持します。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36ba1e8-9bea-48ae-9703-dfd3a02b1efe">PAUJHPHTKMJW-1-1598197</_dlc_DocId>
    <_dlc_DocIdUrl xmlns="436ba1e8-9bea-48ae-9703-dfd3a02b1efe">
      <Url>https://sps2013.e-infonet.jp/_layouts/15/DocIdRedir.aspx?ID=PAUJHPHTKMJW-1-1598197</Url>
      <Description>PAUJHPHTKMJW-1-1598197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BCF2CA4-C92B-4AC3-9B9E-EA057E4D0457}"/>
</file>

<file path=customXml/itemProps2.xml><?xml version="1.0" encoding="utf-8"?>
<ds:datastoreItem xmlns:ds="http://schemas.openxmlformats.org/officeDocument/2006/customXml" ds:itemID="{C4F23C71-35A8-4309-AFCF-A927ACC0A117}"/>
</file>

<file path=customXml/itemProps3.xml><?xml version="1.0" encoding="utf-8"?>
<ds:datastoreItem xmlns:ds="http://schemas.openxmlformats.org/officeDocument/2006/customXml" ds:itemID="{E3B9CB94-9769-4FB1-894F-3D98D378C706}"/>
</file>

<file path=customXml/itemProps4.xml><?xml version="1.0" encoding="utf-8"?>
<ds:datastoreItem xmlns:ds="http://schemas.openxmlformats.org/officeDocument/2006/customXml" ds:itemID="{D645F016-3598-4113-9256-744CBEC86A5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2240</Words>
  <Application>Microsoft Office PowerPoint</Application>
  <PresentationFormat>画面に合わせる (4:3)</PresentationFormat>
  <Paragraphs>870</Paragraphs>
  <Slides>40</Slides>
  <Notes>40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17</vt:i4>
      </vt:variant>
      <vt:variant>
        <vt:lpstr>スライド タイトル</vt:lpstr>
      </vt:variant>
      <vt:variant>
        <vt:i4>40</vt:i4>
      </vt:variant>
    </vt:vector>
  </HeadingPairs>
  <TitlesOfParts>
    <vt:vector size="68" baseType="lpstr">
      <vt:lpstr>Arial</vt:lpstr>
      <vt:lpstr>ＭＳ ゴシック</vt:lpstr>
      <vt:lpstr>Wingdings</vt:lpstr>
      <vt:lpstr>HGP創英角ｺﾞｼｯｸUB</vt:lpstr>
      <vt:lpstr>Tahoma</vt:lpstr>
      <vt:lpstr>Calibri</vt:lpstr>
      <vt:lpstr>ＭＳ 明朝</vt:lpstr>
      <vt:lpstr>ＭＳ Ｐゴシック</vt:lpstr>
      <vt:lpstr>Century</vt:lpstr>
      <vt:lpstr>Times New Roman</vt:lpstr>
      <vt:lpstr>Lucida Sans Unicode</vt:lpstr>
      <vt:lpstr>3_Office テーマ</vt:lpstr>
      <vt:lpstr>3_デザインの設定</vt:lpstr>
      <vt:lpstr>デザインの設定</vt:lpstr>
      <vt:lpstr>1_デザインの設定</vt:lpstr>
      <vt:lpstr>2_デザインの設定</vt:lpstr>
      <vt:lpstr>4_デザインの設定</vt:lpstr>
      <vt:lpstr>5_デザインの設定</vt:lpstr>
      <vt:lpstr>6_デザインの設定</vt:lpstr>
      <vt:lpstr>7_デザインの設定</vt:lpstr>
      <vt:lpstr>8_Office ​​テーマ</vt:lpstr>
      <vt:lpstr>8_デザインの設定</vt:lpstr>
      <vt:lpstr>9_デザインの設定</vt:lpstr>
      <vt:lpstr>10_デザインの設定</vt:lpstr>
      <vt:lpstr>11_デザインの設定</vt:lpstr>
      <vt:lpstr>12_デザインの設定</vt:lpstr>
      <vt:lpstr>13_デザインの設定</vt:lpstr>
      <vt:lpstr>14_デザインの設定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2017-03-08T08:10:43Z</dcterms:created>
  <dcterms:modified xsi:type="dcterms:W3CDTF">2019-05-17T04:14:32Z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0x010100F98B93E588538A4280D67A67E0558E94</vt:lpwstr>
  </property>
  <property fmtid="{D5CDD505-2E9C-101B-9397-08002B2CF9AE}" pid="3" name="_dlc_DocIdItemGuid">
    <vt:lpwstr>5cd94600-5eb9-4b3d-9cf7-702c80989cfa</vt:lpwstr>
  </property>
</Properties>
</file>